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21"/>
  </p:notesMasterIdLst>
  <p:handoutMasterIdLst>
    <p:handoutMasterId r:id="rId22"/>
  </p:handoutMasterIdLst>
  <p:sldIdLst>
    <p:sldId id="256" r:id="rId5"/>
    <p:sldId id="292" r:id="rId6"/>
    <p:sldId id="295" r:id="rId7"/>
    <p:sldId id="301" r:id="rId8"/>
    <p:sldId id="293" r:id="rId9"/>
    <p:sldId id="264" r:id="rId10"/>
    <p:sldId id="289" r:id="rId11"/>
    <p:sldId id="287" r:id="rId12"/>
    <p:sldId id="268" r:id="rId13"/>
    <p:sldId id="296" r:id="rId14"/>
    <p:sldId id="285" r:id="rId15"/>
    <p:sldId id="297" r:id="rId16"/>
    <p:sldId id="298" r:id="rId17"/>
    <p:sldId id="300" r:id="rId18"/>
    <p:sldId id="299" r:id="rId19"/>
    <p:sldId id="29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FFFC1D-C3B3-4D81-B672-1597949F5EC6}" v="1" dt="2024-03-29T15:22:48.064"/>
  </p1510:revLst>
</p1510:revInfo>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388" autoAdjust="0"/>
  </p:normalViewPr>
  <p:slideViewPr>
    <p:cSldViewPr snapToGrid="0" showGuides="1">
      <p:cViewPr varScale="1">
        <p:scale>
          <a:sx n="66" d="100"/>
          <a:sy n="66" d="100"/>
        </p:scale>
        <p:origin x="668" y="32"/>
      </p:cViewPr>
      <p:guideLst/>
    </p:cSldViewPr>
  </p:slideViewPr>
  <p:outlineViewPr>
    <p:cViewPr>
      <p:scale>
        <a:sx n="33" d="100"/>
        <a:sy n="33" d="100"/>
      </p:scale>
      <p:origin x="0" y="-4982"/>
    </p:cViewPr>
  </p:outlineViewPr>
  <p:notesTextViewPr>
    <p:cViewPr>
      <p:scale>
        <a:sx n="1" d="1"/>
        <a:sy n="1" d="1"/>
      </p:scale>
      <p:origin x="0" y="0"/>
    </p:cViewPr>
  </p:notesTextViewPr>
  <p:sorterViewPr>
    <p:cViewPr varScale="1">
      <p:scale>
        <a:sx n="100" d="100"/>
        <a:sy n="100" d="100"/>
      </p:scale>
      <p:origin x="0" y="-1757"/>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ra, Suman" userId="d0d460b4-17d3-437e-b9b5-7c893b4ef3f7" providerId="ADAL" clId="{E7FFFC1D-C3B3-4D81-B672-1597949F5EC6}"/>
    <pc:docChg chg="custSel addSld modSld">
      <pc:chgData name="Bera, Suman" userId="d0d460b4-17d3-437e-b9b5-7c893b4ef3f7" providerId="ADAL" clId="{E7FFFC1D-C3B3-4D81-B672-1597949F5EC6}" dt="2024-03-29T15:22:48.063" v="64"/>
      <pc:docMkLst>
        <pc:docMk/>
      </pc:docMkLst>
      <pc:sldChg chg="modSp mod">
        <pc:chgData name="Bera, Suman" userId="d0d460b4-17d3-437e-b9b5-7c893b4ef3f7" providerId="ADAL" clId="{E7FFFC1D-C3B3-4D81-B672-1597949F5EC6}" dt="2024-03-29T15:17:46.425" v="19" actId="20577"/>
        <pc:sldMkLst>
          <pc:docMk/>
          <pc:sldMk cId="2201125929" sldId="292"/>
        </pc:sldMkLst>
        <pc:spChg chg="mod">
          <ac:chgData name="Bera, Suman" userId="d0d460b4-17d3-437e-b9b5-7c893b4ef3f7" providerId="ADAL" clId="{E7FFFC1D-C3B3-4D81-B672-1597949F5EC6}" dt="2024-03-29T15:17:46.425" v="19" actId="20577"/>
          <ac:spMkLst>
            <pc:docMk/>
            <pc:sldMk cId="2201125929" sldId="292"/>
            <ac:spMk id="8" creationId="{1A667A9A-3428-68BE-D555-0DE1859FDF8A}"/>
          </ac:spMkLst>
        </pc:spChg>
      </pc:sldChg>
      <pc:sldChg chg="modSp mod">
        <pc:chgData name="Bera, Suman" userId="d0d460b4-17d3-437e-b9b5-7c893b4ef3f7" providerId="ADAL" clId="{E7FFFC1D-C3B3-4D81-B672-1597949F5EC6}" dt="2024-03-10T10:52:25.887" v="1" actId="20577"/>
        <pc:sldMkLst>
          <pc:docMk/>
          <pc:sldMk cId="162350469" sldId="299"/>
        </pc:sldMkLst>
        <pc:spChg chg="mod">
          <ac:chgData name="Bera, Suman" userId="d0d460b4-17d3-437e-b9b5-7c893b4ef3f7" providerId="ADAL" clId="{E7FFFC1D-C3B3-4D81-B672-1597949F5EC6}" dt="2024-03-10T10:52:25.887" v="1" actId="20577"/>
          <ac:spMkLst>
            <pc:docMk/>
            <pc:sldMk cId="162350469" sldId="299"/>
            <ac:spMk id="2" creationId="{D0A31647-D976-CB2E-A401-D9C64E154F07}"/>
          </ac:spMkLst>
        </pc:spChg>
      </pc:sldChg>
      <pc:sldChg chg="addSp delSp modSp new mod modTransition modClrScheme chgLayout">
        <pc:chgData name="Bera, Suman" userId="d0d460b4-17d3-437e-b9b5-7c893b4ef3f7" providerId="ADAL" clId="{E7FFFC1D-C3B3-4D81-B672-1597949F5EC6}" dt="2024-03-29T15:22:48.063" v="64"/>
        <pc:sldMkLst>
          <pc:docMk/>
          <pc:sldMk cId="2024655763" sldId="301"/>
        </pc:sldMkLst>
        <pc:spChg chg="mod ord">
          <ac:chgData name="Bera, Suman" userId="d0d460b4-17d3-437e-b9b5-7c893b4ef3f7" providerId="ADAL" clId="{E7FFFC1D-C3B3-4D81-B672-1597949F5EC6}" dt="2024-03-29T15:21:47.012" v="55" actId="14100"/>
          <ac:spMkLst>
            <pc:docMk/>
            <pc:sldMk cId="2024655763" sldId="301"/>
            <ac:spMk id="2" creationId="{DFD10E5D-68C6-D8E5-009B-58FD859ACF8E}"/>
          </ac:spMkLst>
        </pc:spChg>
        <pc:spChg chg="del">
          <ac:chgData name="Bera, Suman" userId="d0d460b4-17d3-437e-b9b5-7c893b4ef3f7" providerId="ADAL" clId="{E7FFFC1D-C3B3-4D81-B672-1597949F5EC6}" dt="2024-03-29T15:18:34.678" v="48" actId="478"/>
          <ac:spMkLst>
            <pc:docMk/>
            <pc:sldMk cId="2024655763" sldId="301"/>
            <ac:spMk id="3" creationId="{146F1784-1BE3-B278-9B7F-56ADD4DADE14}"/>
          </ac:spMkLst>
        </pc:spChg>
        <pc:spChg chg="del mod ord">
          <ac:chgData name="Bera, Suman" userId="d0d460b4-17d3-437e-b9b5-7c893b4ef3f7" providerId="ADAL" clId="{E7FFFC1D-C3B3-4D81-B672-1597949F5EC6}" dt="2024-03-29T15:18:52.621" v="51" actId="700"/>
          <ac:spMkLst>
            <pc:docMk/>
            <pc:sldMk cId="2024655763" sldId="301"/>
            <ac:spMk id="4" creationId="{4BF3BF97-DB52-147A-1ACE-1D571A89F462}"/>
          </ac:spMkLst>
        </pc:spChg>
        <pc:spChg chg="add del mod ord">
          <ac:chgData name="Bera, Suman" userId="d0d460b4-17d3-437e-b9b5-7c893b4ef3f7" providerId="ADAL" clId="{E7FFFC1D-C3B3-4D81-B672-1597949F5EC6}" dt="2024-03-29T15:19:07.048" v="52" actId="26606"/>
          <ac:spMkLst>
            <pc:docMk/>
            <pc:sldMk cId="2024655763" sldId="301"/>
            <ac:spMk id="5" creationId="{15A81876-C7EC-3C40-F7D3-95BF3A10BC98}"/>
          </ac:spMkLst>
        </pc:spChg>
        <pc:spChg chg="add del mod ord">
          <ac:chgData name="Bera, Suman" userId="d0d460b4-17d3-437e-b9b5-7c893b4ef3f7" providerId="ADAL" clId="{E7FFFC1D-C3B3-4D81-B672-1597949F5EC6}" dt="2024-03-29T15:19:07.048" v="52" actId="26606"/>
          <ac:spMkLst>
            <pc:docMk/>
            <pc:sldMk cId="2024655763" sldId="301"/>
            <ac:spMk id="6" creationId="{D723EA35-57A6-6F04-4D76-96E6E50F7A7A}"/>
          </ac:spMkLst>
        </pc:spChg>
        <pc:spChg chg="add mod">
          <ac:chgData name="Bera, Suman" userId="d0d460b4-17d3-437e-b9b5-7c893b4ef3f7" providerId="ADAL" clId="{E7FFFC1D-C3B3-4D81-B672-1597949F5EC6}" dt="2024-03-29T15:22:27.469" v="63" actId="14100"/>
          <ac:spMkLst>
            <pc:docMk/>
            <pc:sldMk cId="2024655763" sldId="301"/>
            <ac:spMk id="12" creationId="{6D3B0ABE-57EE-2E54-D1AC-0A6AE60C4FEE}"/>
          </ac:spMkLst>
        </pc:spChg>
        <pc:picChg chg="add mod">
          <ac:chgData name="Bera, Suman" userId="d0d460b4-17d3-437e-b9b5-7c893b4ef3f7" providerId="ADAL" clId="{E7FFFC1D-C3B3-4D81-B672-1597949F5EC6}" dt="2024-03-29T15:22:19.790" v="61" actId="14100"/>
          <ac:picMkLst>
            <pc:docMk/>
            <pc:sldMk cId="2024655763" sldId="301"/>
            <ac:picMk id="8" creationId="{54F8763F-C16C-2CDC-0A8B-7C3EA6C75EE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3/29/2024</a:t>
            </a:fld>
            <a:endParaRPr lang="en-US" dirty="0"/>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dirty="0"/>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jpeg>
</file>

<file path=ppt/media/image19.jpg>
</file>

<file path=ppt/media/image2.jpg>
</file>

<file path=ppt/media/image3.png>
</file>

<file path=ppt/media/image4.jpe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3/29/2024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1983523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3734319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16</a:t>
            </a:fld>
            <a:endParaRPr lang="en-US" dirty="0"/>
          </a:p>
        </p:txBody>
      </p:sp>
    </p:spTree>
    <p:extLst>
      <p:ext uri="{BB962C8B-B14F-4D97-AF65-F5344CB8AC3E}">
        <p14:creationId xmlns:p14="http://schemas.microsoft.com/office/powerpoint/2010/main" val="119346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2</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dirty="0"/>
          </a:p>
        </p:txBody>
      </p:sp>
    </p:spTree>
    <p:extLst>
      <p:ext uri="{BB962C8B-B14F-4D97-AF65-F5344CB8AC3E}">
        <p14:creationId xmlns:p14="http://schemas.microsoft.com/office/powerpoint/2010/main" val="10397931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5</a:t>
            </a:fld>
            <a:endParaRPr lang="en-US" dirty="0"/>
          </a:p>
        </p:txBody>
      </p:sp>
    </p:spTree>
    <p:extLst>
      <p:ext uri="{BB962C8B-B14F-4D97-AF65-F5344CB8AC3E}">
        <p14:creationId xmlns:p14="http://schemas.microsoft.com/office/powerpoint/2010/main" val="990704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6</a:t>
            </a:fld>
            <a:endParaRPr lang="en-US" dirty="0"/>
          </a:p>
        </p:txBody>
      </p:sp>
    </p:spTree>
    <p:extLst>
      <p:ext uri="{BB962C8B-B14F-4D97-AF65-F5344CB8AC3E}">
        <p14:creationId xmlns:p14="http://schemas.microsoft.com/office/powerpoint/2010/main" val="3690289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7</a:t>
            </a:fld>
            <a:endParaRPr lang="en-US" dirty="0"/>
          </a:p>
        </p:txBody>
      </p:sp>
    </p:spTree>
    <p:extLst>
      <p:ext uri="{BB962C8B-B14F-4D97-AF65-F5344CB8AC3E}">
        <p14:creationId xmlns:p14="http://schemas.microsoft.com/office/powerpoint/2010/main" val="20470239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8</a:t>
            </a:fld>
            <a:endParaRPr lang="en-US" dirty="0"/>
          </a:p>
        </p:txBody>
      </p:sp>
    </p:spTree>
    <p:extLst>
      <p:ext uri="{BB962C8B-B14F-4D97-AF65-F5344CB8AC3E}">
        <p14:creationId xmlns:p14="http://schemas.microsoft.com/office/powerpoint/2010/main" val="1174803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9</a:t>
            </a:fld>
            <a:endParaRPr lang="en-US" dirty="0"/>
          </a:p>
        </p:txBody>
      </p:sp>
    </p:spTree>
    <p:extLst>
      <p:ext uri="{BB962C8B-B14F-4D97-AF65-F5344CB8AC3E}">
        <p14:creationId xmlns:p14="http://schemas.microsoft.com/office/powerpoint/2010/main" val="35096703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1806707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hasCustomPrompt="1"/>
          </p:nvPr>
        </p:nvSpPr>
        <p:spPr>
          <a:xfrm>
            <a:off x="457200" y="1070901"/>
            <a:ext cx="11265407" cy="1499616"/>
          </a:xfrm>
        </p:spPr>
        <p:txBody>
          <a:bodyPr>
            <a:noAutofit/>
          </a:bodyPr>
          <a:lstStyle>
            <a:lvl1pPr>
              <a:defRPr/>
            </a:lvl1pPr>
          </a:lstStyle>
          <a:p>
            <a:r>
              <a:rPr lang="en-US" dirty="0"/>
              <a:t>Click to add title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5" y="3103684"/>
            <a:ext cx="11274551" cy="3287971"/>
          </a:xfrm>
          <a:solidFill>
            <a:schemeClr val="accent2"/>
          </a:solidFill>
        </p:spPr>
        <p:txBody>
          <a:bodyPr anchor="t" anchorCtr="0">
            <a:normAutofit/>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3425283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457199" y="705124"/>
            <a:ext cx="11272649" cy="1062716"/>
          </a:xfrm>
        </p:spPr>
        <p:txBody>
          <a:bodyPr anchor="b" anchorCtr="0">
            <a:noAutofit/>
          </a:bodyPr>
          <a:lstStyle/>
          <a:p>
            <a:r>
              <a:rPr lang="en-US"/>
              <a:t>Click to edit Master title style</a:t>
            </a:r>
            <a:endParaRPr lang="en-US" dirty="0"/>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457201" y="2234979"/>
            <a:ext cx="11272648" cy="3969606"/>
          </a:xfrm>
        </p:spPr>
        <p:txBody>
          <a:body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a:xfrm>
            <a:off x="10558300" y="6423914"/>
            <a:ext cx="1171548"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96301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462151" y="666984"/>
            <a:ext cx="3672970" cy="2125911"/>
          </a:xfrm>
        </p:spPr>
        <p:txBody>
          <a:bodyPr>
            <a:noAutofit/>
          </a:bodyPr>
          <a:lstStyle>
            <a:lvl1pPr algn="l">
              <a:defRPr/>
            </a:lvl1pPr>
          </a:lstStyle>
          <a:p>
            <a:r>
              <a:rPr lang="en-US" noProof="0"/>
              <a:t>Click to edit Master title style</a:t>
            </a:r>
            <a:endParaRPr lang="en-US" noProof="0" dirty="0"/>
          </a:p>
        </p:txBody>
      </p:sp>
      <p:sp>
        <p:nvSpPr>
          <p:cNvPr id="2" name="Content Placeholder 5">
            <a:extLst>
              <a:ext uri="{FF2B5EF4-FFF2-40B4-BE49-F238E27FC236}">
                <a16:creationId xmlns:a16="http://schemas.microsoft.com/office/drawing/2014/main" id="{5A0AD703-0A43-5323-CCB2-832D424EF2DB}"/>
              </a:ext>
            </a:extLst>
          </p:cNvPr>
          <p:cNvSpPr>
            <a:spLocks noGrp="1"/>
          </p:cNvSpPr>
          <p:nvPr>
            <p:ph sz="quarter" idx="4" hasCustomPrompt="1"/>
          </p:nvPr>
        </p:nvSpPr>
        <p:spPr>
          <a:xfrm>
            <a:off x="462151" y="2862479"/>
            <a:ext cx="3672970" cy="3491849"/>
          </a:xfrm>
        </p:spPr>
        <p:txBody>
          <a:bodyPr anchor="t" anchorCtr="0">
            <a:normAutofit/>
          </a:bodyPr>
          <a:lstStyle>
            <a:lvl1pPr marL="0" indent="0">
              <a:buNone/>
              <a:defRPr/>
            </a:lvl1pPr>
          </a:lstStyle>
          <a:p>
            <a:pPr lvl="0"/>
            <a:r>
              <a:rPr lang="en-US" noProof="0" dirty="0"/>
              <a:t>Click to add text </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Picture Placeholder 3">
            <a:extLst>
              <a:ext uri="{FF2B5EF4-FFF2-40B4-BE49-F238E27FC236}">
                <a16:creationId xmlns:a16="http://schemas.microsoft.com/office/drawing/2014/main" id="{4627B629-9CBE-3ECF-2D88-F07AACD0374E}"/>
              </a:ext>
            </a:extLst>
          </p:cNvPr>
          <p:cNvSpPr>
            <a:spLocks noGrp="1"/>
          </p:cNvSpPr>
          <p:nvPr>
            <p:ph type="pic" sz="quarter" idx="13" hasCustomPrompt="1"/>
          </p:nvPr>
        </p:nvSpPr>
        <p:spPr>
          <a:xfrm>
            <a:off x="4231970" y="666985"/>
            <a:ext cx="7497880" cy="5687344"/>
          </a:xfrm>
          <a:custGeom>
            <a:avLst/>
            <a:gdLst>
              <a:gd name="connsiteX0" fmla="*/ 3803282 w 7497880"/>
              <a:gd name="connsiteY0" fmla="*/ 0 h 5687344"/>
              <a:gd name="connsiteX1" fmla="*/ 7497880 w 7497880"/>
              <a:gd name="connsiteY1" fmla="*/ 0 h 5687344"/>
              <a:gd name="connsiteX2" fmla="*/ 7497880 w 7497880"/>
              <a:gd name="connsiteY2" fmla="*/ 4581885 h 5687344"/>
              <a:gd name="connsiteX3" fmla="*/ 3803282 w 7497880"/>
              <a:gd name="connsiteY3" fmla="*/ 4581885 h 5687344"/>
              <a:gd name="connsiteX4" fmla="*/ 0 w 7497880"/>
              <a:gd name="connsiteY4" fmla="*/ 0 h 5687344"/>
              <a:gd name="connsiteX5" fmla="*/ 3699373 w 7497880"/>
              <a:gd name="connsiteY5" fmla="*/ 0 h 5687344"/>
              <a:gd name="connsiteX6" fmla="*/ 3699373 w 7497880"/>
              <a:gd name="connsiteY6" fmla="*/ 4581885 h 5687344"/>
              <a:gd name="connsiteX7" fmla="*/ 2 w 7497880"/>
              <a:gd name="connsiteY7" fmla="*/ 4581885 h 5687344"/>
              <a:gd name="connsiteX8" fmla="*/ 2 w 7497880"/>
              <a:gd name="connsiteY8" fmla="*/ 4679200 h 5687344"/>
              <a:gd name="connsiteX9" fmla="*/ 3699373 w 7497880"/>
              <a:gd name="connsiteY9" fmla="*/ 4679200 h 5687344"/>
              <a:gd name="connsiteX10" fmla="*/ 3699373 w 7497880"/>
              <a:gd name="connsiteY10" fmla="*/ 5679350 h 5687344"/>
              <a:gd name="connsiteX11" fmla="*/ 3803282 w 7497880"/>
              <a:gd name="connsiteY11" fmla="*/ 5679350 h 5687344"/>
              <a:gd name="connsiteX12" fmla="*/ 3803282 w 7497880"/>
              <a:gd name="connsiteY12" fmla="*/ 4679200 h 5687344"/>
              <a:gd name="connsiteX13" fmla="*/ 7497880 w 7497880"/>
              <a:gd name="connsiteY13" fmla="*/ 4679200 h 5687344"/>
              <a:gd name="connsiteX14" fmla="*/ 7497880 w 7497880"/>
              <a:gd name="connsiteY14" fmla="*/ 5687344 h 5687344"/>
              <a:gd name="connsiteX15" fmla="*/ 0 w 7497880"/>
              <a:gd name="connsiteY15" fmla="*/ 5687344 h 568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97880" h="5687344">
                <a:moveTo>
                  <a:pt x="3803282" y="0"/>
                </a:moveTo>
                <a:lnTo>
                  <a:pt x="7497880" y="0"/>
                </a:lnTo>
                <a:lnTo>
                  <a:pt x="7497880" y="4581885"/>
                </a:lnTo>
                <a:lnTo>
                  <a:pt x="3803282" y="4581885"/>
                </a:lnTo>
                <a:close/>
                <a:moveTo>
                  <a:pt x="0" y="0"/>
                </a:moveTo>
                <a:lnTo>
                  <a:pt x="3699373" y="0"/>
                </a:lnTo>
                <a:lnTo>
                  <a:pt x="3699373" y="4581885"/>
                </a:lnTo>
                <a:lnTo>
                  <a:pt x="2" y="4581885"/>
                </a:lnTo>
                <a:lnTo>
                  <a:pt x="2" y="4679200"/>
                </a:lnTo>
                <a:lnTo>
                  <a:pt x="3699373" y="4679200"/>
                </a:lnTo>
                <a:lnTo>
                  <a:pt x="3699373" y="5679350"/>
                </a:lnTo>
                <a:lnTo>
                  <a:pt x="3803282" y="5679350"/>
                </a:lnTo>
                <a:lnTo>
                  <a:pt x="3803282" y="4679200"/>
                </a:lnTo>
                <a:lnTo>
                  <a:pt x="7497880" y="4679200"/>
                </a:lnTo>
                <a:lnTo>
                  <a:pt x="7497880" y="5687344"/>
                </a:lnTo>
                <a:lnTo>
                  <a:pt x="0" y="5687344"/>
                </a:lnTo>
                <a:close/>
              </a:path>
            </a:pathLst>
          </a:custGeom>
          <a:solidFill>
            <a:schemeClr val="accent2"/>
          </a:solidFill>
        </p:spPr>
        <p:txBody>
          <a:bodyPr wrap="square" anchor="t">
            <a:noAutofit/>
          </a:bodyPr>
          <a:lstStyle>
            <a:lvl1pPr marL="0" indent="0" algn="ctr">
              <a:buNone/>
              <a:defRPr/>
            </a:lvl1pPr>
          </a:lstStyle>
          <a:p>
            <a:r>
              <a:rPr lang="en-US" noProof="0" dirty="0"/>
              <a:t>Click to add picture</a:t>
            </a:r>
          </a:p>
        </p:txBody>
      </p:sp>
      <p:sp>
        <p:nvSpPr>
          <p:cNvPr id="6" name="Date Placeholder 5">
            <a:extLst>
              <a:ext uri="{FF2B5EF4-FFF2-40B4-BE49-F238E27FC236}">
                <a16:creationId xmlns:a16="http://schemas.microsoft.com/office/drawing/2014/main" id="{90DD7D93-4C4D-E385-9F8C-40536F0BDEA2}"/>
              </a:ext>
            </a:extLst>
          </p:cNvPr>
          <p:cNvSpPr>
            <a:spLocks noGrp="1"/>
          </p:cNvSpPr>
          <p:nvPr>
            <p:ph type="dt" sz="half" idx="14"/>
          </p:nvPr>
        </p:nvSpPr>
        <p:spPr/>
        <p:txBody>
          <a:bodyPr/>
          <a:lstStyle/>
          <a:p>
            <a:r>
              <a:rPr lang="en-US" noProof="0"/>
              <a:t>20XX</a:t>
            </a:r>
            <a:endParaRPr lang="en-US" noProof="0" dirty="0"/>
          </a:p>
        </p:txBody>
      </p:sp>
      <p:sp>
        <p:nvSpPr>
          <p:cNvPr id="7" name="Footer Placeholder 6">
            <a:extLst>
              <a:ext uri="{FF2B5EF4-FFF2-40B4-BE49-F238E27FC236}">
                <a16:creationId xmlns:a16="http://schemas.microsoft.com/office/drawing/2014/main" id="{BC99FA72-244D-9DC3-C9B7-E7DAD50A01F7}"/>
              </a:ext>
            </a:extLst>
          </p:cNvPr>
          <p:cNvSpPr>
            <a:spLocks noGrp="1"/>
          </p:cNvSpPr>
          <p:nvPr>
            <p:ph type="ftr" sz="quarter" idx="15"/>
          </p:nvPr>
        </p:nvSpPr>
        <p:spPr/>
        <p:txBody>
          <a:bodyPr/>
          <a:lstStyle/>
          <a:p>
            <a:endParaRPr lang="en-US" noProof="0" dirty="0"/>
          </a:p>
        </p:txBody>
      </p:sp>
      <p:sp>
        <p:nvSpPr>
          <p:cNvPr id="8" name="Slide Number Placeholder 7">
            <a:extLst>
              <a:ext uri="{FF2B5EF4-FFF2-40B4-BE49-F238E27FC236}">
                <a16:creationId xmlns:a16="http://schemas.microsoft.com/office/drawing/2014/main" id="{725A4F6F-66FD-CDA5-7F8F-F5FD6382CFCF}"/>
              </a:ext>
            </a:extLst>
          </p:cNvPr>
          <p:cNvSpPr>
            <a:spLocks noGrp="1"/>
          </p:cNvSpPr>
          <p:nvPr>
            <p:ph type="sldNum" sz="quarter" idx="16"/>
          </p:nvPr>
        </p:nvSpPr>
        <p:spPr>
          <a:xfrm>
            <a:off x="10677340" y="6423914"/>
            <a:ext cx="1052510" cy="365125"/>
          </a:xfrm>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9822543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04EDE807-0B0D-AB17-AEC5-973B8468242D}"/>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4D96F4F-F3DC-87D8-C13D-6619F4CD7B8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2D73CFE-935B-6D65-59E2-60B4C0A28E4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78986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dirty="0"/>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897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hasCustomPrompt="1"/>
          </p:nvPr>
        </p:nvSpPr>
        <p:spPr>
          <a:xfrm>
            <a:off x="449580" y="4423702"/>
            <a:ext cx="11292839" cy="1550378"/>
          </a:xfrm>
        </p:spPr>
        <p:txBody>
          <a:bodyPr>
            <a:noAutofit/>
          </a:bodyPr>
          <a:lstStyle>
            <a:lvl1pPr algn="ctr">
              <a:defRPr/>
            </a:lvl1pPr>
          </a:lstStyle>
          <a:p>
            <a:r>
              <a:rPr lang="en-US" dirty="0"/>
              <a:t>Click to add title</a:t>
            </a:r>
          </a:p>
        </p:txBody>
      </p:sp>
      <p:sp>
        <p:nvSpPr>
          <p:cNvPr id="3" name="Picture Placeholder 2">
            <a:extLst>
              <a:ext uri="{FF2B5EF4-FFF2-40B4-BE49-F238E27FC236}">
                <a16:creationId xmlns:a16="http://schemas.microsoft.com/office/drawing/2014/main" id="{D528BC27-38F1-47F3-EC35-7DD8B88A7533}"/>
              </a:ext>
            </a:extLst>
          </p:cNvPr>
          <p:cNvSpPr>
            <a:spLocks noGrp="1"/>
          </p:cNvSpPr>
          <p:nvPr>
            <p:ph type="pic" sz="quarter" idx="13" hasCustomPrompt="1"/>
          </p:nvPr>
        </p:nvSpPr>
        <p:spPr>
          <a:xfrm>
            <a:off x="449580" y="705104"/>
            <a:ext cx="11292840" cy="3643376"/>
          </a:xfrm>
          <a:custGeom>
            <a:avLst/>
            <a:gdLst>
              <a:gd name="connsiteX0" fmla="*/ 7593576 w 11292840"/>
              <a:gd name="connsiteY0" fmla="*/ 0 h 3643376"/>
              <a:gd name="connsiteX1" fmla="*/ 11292840 w 11292840"/>
              <a:gd name="connsiteY1" fmla="*/ 0 h 3643376"/>
              <a:gd name="connsiteX2" fmla="*/ 11292840 w 11292840"/>
              <a:gd name="connsiteY2" fmla="*/ 3643376 h 3643376"/>
              <a:gd name="connsiteX3" fmla="*/ 7593576 w 11292840"/>
              <a:gd name="connsiteY3" fmla="*/ 3643376 h 3643376"/>
              <a:gd name="connsiteX4" fmla="*/ 0 w 11292840"/>
              <a:gd name="connsiteY4" fmla="*/ 0 h 3643376"/>
              <a:gd name="connsiteX5" fmla="*/ 7489667 w 11292840"/>
              <a:gd name="connsiteY5" fmla="*/ 0 h 3643376"/>
              <a:gd name="connsiteX6" fmla="*/ 7489667 w 11292840"/>
              <a:gd name="connsiteY6" fmla="*/ 3643376 h 3643376"/>
              <a:gd name="connsiteX7" fmla="*/ 0 w 11292840"/>
              <a:gd name="connsiteY7" fmla="*/ 3643376 h 36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92840" h="3643376">
                <a:moveTo>
                  <a:pt x="7593576" y="0"/>
                </a:moveTo>
                <a:lnTo>
                  <a:pt x="11292840" y="0"/>
                </a:lnTo>
                <a:lnTo>
                  <a:pt x="11292840" y="3643376"/>
                </a:lnTo>
                <a:lnTo>
                  <a:pt x="7593576" y="3643376"/>
                </a:lnTo>
                <a:close/>
                <a:moveTo>
                  <a:pt x="0" y="0"/>
                </a:moveTo>
                <a:lnTo>
                  <a:pt x="7489667" y="0"/>
                </a:lnTo>
                <a:lnTo>
                  <a:pt x="7489667" y="3643376"/>
                </a:lnTo>
                <a:lnTo>
                  <a:pt x="0" y="3643376"/>
                </a:lnTo>
                <a:close/>
              </a:path>
            </a:pathLst>
          </a:custGeom>
          <a:solidFill>
            <a:schemeClr val="accent2"/>
          </a:solidFill>
        </p:spPr>
        <p:txBody>
          <a:bodyPr wrap="square" anchor="t">
            <a:noAutofit/>
          </a:bodyPr>
          <a:lstStyle>
            <a:lvl1pPr marL="0" indent="0" algn="ctr">
              <a:buNone/>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Tree>
    <p:extLst>
      <p:ext uri="{BB962C8B-B14F-4D97-AF65-F5344CB8AC3E}">
        <p14:creationId xmlns:p14="http://schemas.microsoft.com/office/powerpoint/2010/main" val="3518504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436882" y="629920"/>
            <a:ext cx="3606800" cy="2809240"/>
          </a:xfrm>
        </p:spPr>
        <p:txBody>
          <a:bodyPr anchor="b">
            <a:noAutofit/>
          </a:bodyPr>
          <a:lstStyle>
            <a:lvl1pPr algn="l">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436881" y="3698240"/>
            <a:ext cx="3606800" cy="2271076"/>
          </a:xfrm>
        </p:spPr>
        <p:txBody>
          <a:bodyPr anchor="t">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702608" y="6423914"/>
            <a:ext cx="1052510" cy="365125"/>
          </a:xfrm>
        </p:spPr>
        <p:txBody>
          <a:bodyPr/>
          <a:lstStyle/>
          <a:p>
            <a:fld id="{CBD12358-51D2-46B3-9BDE-DF29528B9454}" type="slidenum">
              <a:rPr lang="en-US" smtClean="0"/>
              <a:t>‹#›</a:t>
            </a:fld>
            <a:endParaRPr lang="en-US" dirty="0"/>
          </a:p>
        </p:txBody>
      </p:sp>
      <p:sp>
        <p:nvSpPr>
          <p:cNvPr id="9" name="Picture Placeholder 8">
            <a:extLst>
              <a:ext uri="{FF2B5EF4-FFF2-40B4-BE49-F238E27FC236}">
                <a16:creationId xmlns:a16="http://schemas.microsoft.com/office/drawing/2014/main" id="{454FD2A1-D363-7C44-2A72-54E8B397D31A}"/>
              </a:ext>
            </a:extLst>
          </p:cNvPr>
          <p:cNvSpPr>
            <a:spLocks noGrp="1"/>
          </p:cNvSpPr>
          <p:nvPr>
            <p:ph type="pic" sz="quarter" idx="13"/>
          </p:nvPr>
        </p:nvSpPr>
        <p:spPr>
          <a:xfrm>
            <a:off x="4236720" y="650240"/>
            <a:ext cx="7518398" cy="5713918"/>
          </a:xfrm>
          <a:custGeom>
            <a:avLst/>
            <a:gdLst>
              <a:gd name="connsiteX0" fmla="*/ 3806436 w 7518398"/>
              <a:gd name="connsiteY0" fmla="*/ 4479475 h 5713918"/>
              <a:gd name="connsiteX1" fmla="*/ 7518398 w 7518398"/>
              <a:gd name="connsiteY1" fmla="*/ 4479475 h 5713918"/>
              <a:gd name="connsiteX2" fmla="*/ 7518398 w 7518398"/>
              <a:gd name="connsiteY2" fmla="*/ 5713918 h 5713918"/>
              <a:gd name="connsiteX3" fmla="*/ 3806436 w 7518398"/>
              <a:gd name="connsiteY3" fmla="*/ 5713918 h 5713918"/>
              <a:gd name="connsiteX4" fmla="*/ 0 w 7518398"/>
              <a:gd name="connsiteY4" fmla="*/ 4479475 h 5713918"/>
              <a:gd name="connsiteX5" fmla="*/ 3702527 w 7518398"/>
              <a:gd name="connsiteY5" fmla="*/ 4479475 h 5713918"/>
              <a:gd name="connsiteX6" fmla="*/ 3702527 w 7518398"/>
              <a:gd name="connsiteY6" fmla="*/ 5713918 h 5713918"/>
              <a:gd name="connsiteX7" fmla="*/ 0 w 7518398"/>
              <a:gd name="connsiteY7" fmla="*/ 5713918 h 5713918"/>
              <a:gd name="connsiteX8" fmla="*/ 3806436 w 7518398"/>
              <a:gd name="connsiteY8" fmla="*/ 0 h 5713918"/>
              <a:gd name="connsiteX9" fmla="*/ 7518398 w 7518398"/>
              <a:gd name="connsiteY9" fmla="*/ 0 h 5713918"/>
              <a:gd name="connsiteX10" fmla="*/ 7518398 w 7518398"/>
              <a:gd name="connsiteY10" fmla="*/ 4379183 h 5713918"/>
              <a:gd name="connsiteX11" fmla="*/ 3806436 w 7518398"/>
              <a:gd name="connsiteY11" fmla="*/ 4379183 h 5713918"/>
              <a:gd name="connsiteX12" fmla="*/ 0 w 7518398"/>
              <a:gd name="connsiteY12" fmla="*/ 0 h 5713918"/>
              <a:gd name="connsiteX13" fmla="*/ 3702527 w 7518398"/>
              <a:gd name="connsiteY13" fmla="*/ 0 h 5713918"/>
              <a:gd name="connsiteX14" fmla="*/ 3702527 w 7518398"/>
              <a:gd name="connsiteY14" fmla="*/ 4379183 h 5713918"/>
              <a:gd name="connsiteX15" fmla="*/ 0 w 7518398"/>
              <a:gd name="connsiteY15" fmla="*/ 4379183 h 57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18398" h="5713918">
                <a:moveTo>
                  <a:pt x="3806436" y="4479475"/>
                </a:moveTo>
                <a:lnTo>
                  <a:pt x="7518398" y="4479475"/>
                </a:lnTo>
                <a:lnTo>
                  <a:pt x="7518398" y="5713918"/>
                </a:lnTo>
                <a:lnTo>
                  <a:pt x="3806436" y="5713918"/>
                </a:lnTo>
                <a:close/>
                <a:moveTo>
                  <a:pt x="0" y="4479475"/>
                </a:moveTo>
                <a:lnTo>
                  <a:pt x="3702527" y="4479475"/>
                </a:lnTo>
                <a:lnTo>
                  <a:pt x="3702527" y="5713918"/>
                </a:lnTo>
                <a:lnTo>
                  <a:pt x="0" y="5713918"/>
                </a:lnTo>
                <a:close/>
                <a:moveTo>
                  <a:pt x="3806436" y="0"/>
                </a:moveTo>
                <a:lnTo>
                  <a:pt x="7518398" y="0"/>
                </a:lnTo>
                <a:lnTo>
                  <a:pt x="7518398" y="4379183"/>
                </a:lnTo>
                <a:lnTo>
                  <a:pt x="3806436" y="4379183"/>
                </a:lnTo>
                <a:close/>
                <a:moveTo>
                  <a:pt x="0" y="0"/>
                </a:moveTo>
                <a:lnTo>
                  <a:pt x="3702527" y="0"/>
                </a:lnTo>
                <a:lnTo>
                  <a:pt x="3702527" y="4379183"/>
                </a:lnTo>
                <a:lnTo>
                  <a:pt x="0" y="4379183"/>
                </a:lnTo>
                <a:close/>
              </a:path>
            </a:pathLst>
          </a:custGeom>
          <a:solidFill>
            <a:schemeClr val="accent2"/>
          </a:solidFill>
        </p:spPr>
        <p:txBody>
          <a:bodyPr wrap="square" anchor="t">
            <a:noAutofit/>
          </a:bodyPr>
          <a:lstStyle/>
          <a:p>
            <a:r>
              <a:rPr lang="en-US"/>
              <a:t>Click icon to add picture</a:t>
            </a:r>
            <a:endParaRPr lang="en-US" dirty="0"/>
          </a:p>
        </p:txBody>
      </p:sp>
    </p:spTree>
    <p:extLst>
      <p:ext uri="{BB962C8B-B14F-4D97-AF65-F5344CB8AC3E}">
        <p14:creationId xmlns:p14="http://schemas.microsoft.com/office/powerpoint/2010/main" val="1416037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bottom">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hasCustomPrompt="1"/>
          </p:nvPr>
        </p:nvSpPr>
        <p:spPr>
          <a:xfrm>
            <a:off x="457200" y="2878091"/>
            <a:ext cx="3729789" cy="3440485"/>
          </a:xfrm>
        </p:spPr>
        <p:txBody>
          <a:bodyPr tIns="182880" bIns="182880" anchor="ctr" anchorCtr="0">
            <a:noAutofit/>
          </a:bodyPr>
          <a:lstStyle/>
          <a:p>
            <a:r>
              <a:rPr lang="en-US" dirty="0"/>
              <a:t>Click to add title</a:t>
            </a:r>
            <a:endParaRPr lang="en-US" dirty="0">
              <a:solidFill>
                <a:schemeClr val="tx2"/>
              </a:solidFill>
            </a:endParaRPr>
          </a:p>
        </p:txBody>
      </p:sp>
      <p:sp>
        <p:nvSpPr>
          <p:cNvPr id="3" name="Picture Placeholder 2">
            <a:extLst>
              <a:ext uri="{FF2B5EF4-FFF2-40B4-BE49-F238E27FC236}">
                <a16:creationId xmlns:a16="http://schemas.microsoft.com/office/drawing/2014/main" id="{130F1D2B-CBE7-6279-2158-7A9F3B5D5C61}"/>
              </a:ext>
            </a:extLst>
          </p:cNvPr>
          <p:cNvSpPr>
            <a:spLocks noGrp="1"/>
          </p:cNvSpPr>
          <p:nvPr>
            <p:ph type="pic" sz="quarter" idx="19" hasCustomPrompt="1"/>
          </p:nvPr>
        </p:nvSpPr>
        <p:spPr>
          <a:xfrm>
            <a:off x="457200" y="670560"/>
            <a:ext cx="11267440" cy="2139696"/>
          </a:xfrm>
          <a:custGeom>
            <a:avLst/>
            <a:gdLst>
              <a:gd name="connsiteX0" fmla="*/ 3783068 w 11267440"/>
              <a:gd name="connsiteY0" fmla="*/ 0 h 2139696"/>
              <a:gd name="connsiteX1" fmla="*/ 11267440 w 11267440"/>
              <a:gd name="connsiteY1" fmla="*/ 0 h 2139696"/>
              <a:gd name="connsiteX2" fmla="*/ 11267440 w 11267440"/>
              <a:gd name="connsiteY2" fmla="*/ 2139696 h 2139696"/>
              <a:gd name="connsiteX3" fmla="*/ 3783068 w 11267440"/>
              <a:gd name="connsiteY3" fmla="*/ 2139696 h 2139696"/>
              <a:gd name="connsiteX4" fmla="*/ 0 w 11267440"/>
              <a:gd name="connsiteY4" fmla="*/ 0 h 2139696"/>
              <a:gd name="connsiteX5" fmla="*/ 3677799 w 11267440"/>
              <a:gd name="connsiteY5" fmla="*/ 0 h 2139696"/>
              <a:gd name="connsiteX6" fmla="*/ 3677799 w 11267440"/>
              <a:gd name="connsiteY6" fmla="*/ 2139696 h 2139696"/>
              <a:gd name="connsiteX7" fmla="*/ 0 w 11267440"/>
              <a:gd name="connsiteY7" fmla="*/ 2139696 h 213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40" h="2139696">
                <a:moveTo>
                  <a:pt x="3783068" y="0"/>
                </a:moveTo>
                <a:lnTo>
                  <a:pt x="11267440" y="0"/>
                </a:lnTo>
                <a:lnTo>
                  <a:pt x="11267440" y="2139696"/>
                </a:lnTo>
                <a:lnTo>
                  <a:pt x="3783068" y="2139696"/>
                </a:lnTo>
                <a:close/>
                <a:moveTo>
                  <a:pt x="0" y="0"/>
                </a:moveTo>
                <a:lnTo>
                  <a:pt x="3677799" y="0"/>
                </a:lnTo>
                <a:lnTo>
                  <a:pt x="3677799" y="2139696"/>
                </a:lnTo>
                <a:lnTo>
                  <a:pt x="0" y="213969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7" name="Content Placeholder 5">
            <a:extLst>
              <a:ext uri="{FF2B5EF4-FFF2-40B4-BE49-F238E27FC236}">
                <a16:creationId xmlns:a16="http://schemas.microsoft.com/office/drawing/2014/main" id="{135EE74D-5A60-B83C-5C2D-7B6FEA778FCB}"/>
              </a:ext>
            </a:extLst>
          </p:cNvPr>
          <p:cNvSpPr>
            <a:spLocks noGrp="1"/>
          </p:cNvSpPr>
          <p:nvPr>
            <p:ph sz="quarter" idx="4" hasCustomPrompt="1"/>
          </p:nvPr>
        </p:nvSpPr>
        <p:spPr>
          <a:xfrm>
            <a:off x="4305827" y="2878091"/>
            <a:ext cx="7418813" cy="3440485"/>
          </a:xfrm>
        </p:spPr>
        <p:txBody>
          <a:bodyPr anchor="ctr" anchorCtr="0">
            <a:normAutofit/>
          </a:bodyPr>
          <a:lstStyle>
            <a:lvl1pPr marL="283464" indent="-283464">
              <a:buFont typeface="Arial" panose="020B0604020202020204" pitchFamily="34" charset="0"/>
              <a:buChar char="•"/>
              <a:defRPr/>
            </a:lvl1pPr>
            <a:lvl2pPr marL="283464" indent="-283464">
              <a:buFont typeface="Arial" panose="020B0604020202020204" pitchFamily="34" charset="0"/>
              <a:buChar char="•"/>
              <a:defRPr/>
            </a:lvl2pPr>
            <a:lvl3pPr marL="283464" indent="-283464">
              <a:buFont typeface="Arial" panose="020B0604020202020204" pitchFamily="34" charset="0"/>
              <a:buChar char="•"/>
              <a:defRPr/>
            </a:lvl3pPr>
            <a:lvl4pPr marL="283464" indent="-283464">
              <a:buFont typeface="Arial" panose="020B0604020202020204" pitchFamily="34" charset="0"/>
              <a:buChar char="•"/>
              <a:defRPr/>
            </a:lvl4pPr>
            <a:lvl5pPr marL="283464" indent="-283464">
              <a:buFont typeface="Arial" panose="020B0604020202020204" pitchFamily="34" charset="0"/>
              <a:buChar char="•"/>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9">
            <a:extLst>
              <a:ext uri="{FF2B5EF4-FFF2-40B4-BE49-F238E27FC236}">
                <a16:creationId xmlns:a16="http://schemas.microsoft.com/office/drawing/2014/main" id="{2BCF1FAD-0BAD-2574-3352-B152DF76C150}"/>
              </a:ext>
            </a:extLst>
          </p:cNvPr>
          <p:cNvSpPr>
            <a:spLocks noGrp="1"/>
          </p:cNvSpPr>
          <p:nvPr>
            <p:ph type="ftr" sz="quarter" idx="17"/>
          </p:nvPr>
        </p:nvSpPr>
        <p:spPr/>
        <p:txBody>
          <a:bodyPr/>
          <a:lstStyle/>
          <a:p>
            <a:endParaRPr lang="en-US" dirty="0"/>
          </a:p>
        </p:txBody>
      </p:sp>
      <p:sp>
        <p:nvSpPr>
          <p:cNvPr id="9" name="Date Placeholder 8">
            <a:extLst>
              <a:ext uri="{FF2B5EF4-FFF2-40B4-BE49-F238E27FC236}">
                <a16:creationId xmlns:a16="http://schemas.microsoft.com/office/drawing/2014/main" id="{EC328E41-645E-D257-FFF3-93344A8E4FA5}"/>
              </a:ext>
            </a:extLst>
          </p:cNvPr>
          <p:cNvSpPr>
            <a:spLocks noGrp="1"/>
          </p:cNvSpPr>
          <p:nvPr>
            <p:ph type="dt" sz="half" idx="16"/>
          </p:nvPr>
        </p:nvSpPr>
        <p:spPr/>
        <p:txBody>
          <a:bodyPr/>
          <a:lstStyle/>
          <a:p>
            <a:r>
              <a:rPr lang="en-US"/>
              <a:t>20XX</a:t>
            </a:r>
            <a:endParaRPr lang="en-US" dirty="0"/>
          </a:p>
        </p:txBody>
      </p:sp>
      <p:sp>
        <p:nvSpPr>
          <p:cNvPr id="14" name="Slide Number Placeholder 13">
            <a:extLst>
              <a:ext uri="{FF2B5EF4-FFF2-40B4-BE49-F238E27FC236}">
                <a16:creationId xmlns:a16="http://schemas.microsoft.com/office/drawing/2014/main" id="{DEF9E45A-6561-C074-14CE-B3B63476D221}"/>
              </a:ext>
            </a:extLst>
          </p:cNvPr>
          <p:cNvSpPr>
            <a:spLocks noGrp="1"/>
          </p:cNvSpPr>
          <p:nvPr>
            <p:ph type="sldNum" sz="quarter" idx="18"/>
          </p:nvPr>
        </p:nvSpPr>
        <p:spPr>
          <a:xfrm>
            <a:off x="10672130"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18314901"/>
      </p:ext>
    </p:extLst>
  </p:cSld>
  <p:clrMapOvr>
    <a:masterClrMapping/>
  </p:clrMapOvr>
  <p:extLst>
    <p:ext uri="{DCECCB84-F9BA-43D5-87BE-67443E8EF086}">
      <p15:sldGuideLst xmlns:p15="http://schemas.microsoft.com/office/powerpoint/2012/main">
        <p15:guide id="1" orient="horz">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9" name="Content Placeholder 3">
            <a:extLst>
              <a:ext uri="{FF2B5EF4-FFF2-40B4-BE49-F238E27FC236}">
                <a16:creationId xmlns:a16="http://schemas.microsoft.com/office/drawing/2014/main" id="{ECA520B1-DC84-A47D-1F5E-CCD567EB2D86}"/>
              </a:ext>
            </a:extLst>
          </p:cNvPr>
          <p:cNvSpPr>
            <a:spLocks noGrp="1"/>
          </p:cNvSpPr>
          <p:nvPr>
            <p:ph sz="half" idx="13" hasCustomPrompt="1"/>
          </p:nvPr>
        </p:nvSpPr>
        <p:spPr>
          <a:xfrm>
            <a:off x="457200" y="2187362"/>
            <a:ext cx="3657600" cy="3633047"/>
          </a:xfrm>
        </p:spPr>
        <p:txBody>
          <a:bodyPr anchor="t">
            <a:normAutofit/>
          </a:bodyPr>
          <a:lstStyle>
            <a:lvl1pPr marL="34290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4282437" y="2187361"/>
            <a:ext cx="744220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7918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 subtitle +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6108219" y="741363"/>
            <a:ext cx="5626579" cy="1286219"/>
          </a:xfrm>
        </p:spPr>
        <p:txBody>
          <a:bodyPr anchor="b">
            <a:noAutofit/>
          </a:bodyPr>
          <a:lstStyle>
            <a:lvl1pPr algn="l">
              <a:defRPr sz="28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FCBE840D-FAED-31D9-AF31-112670D0FA2E}"/>
              </a:ext>
            </a:extLst>
          </p:cNvPr>
          <p:cNvSpPr>
            <a:spLocks noGrp="1"/>
          </p:cNvSpPr>
          <p:nvPr>
            <p:ph type="pic" sz="quarter" idx="13"/>
          </p:nvPr>
        </p:nvSpPr>
        <p:spPr>
          <a:xfrm>
            <a:off x="457200" y="761684"/>
            <a:ext cx="5171440" cy="5662230"/>
          </a:xfrm>
          <a:custGeom>
            <a:avLst/>
            <a:gdLst>
              <a:gd name="connsiteX0" fmla="*/ 0 w 5171440"/>
              <a:gd name="connsiteY0" fmla="*/ 5056400 h 5662230"/>
              <a:gd name="connsiteX1" fmla="*/ 3685975 w 5171440"/>
              <a:gd name="connsiteY1" fmla="*/ 5056400 h 5662230"/>
              <a:gd name="connsiteX2" fmla="*/ 3685975 w 5171440"/>
              <a:gd name="connsiteY2" fmla="*/ 5662230 h 5662230"/>
              <a:gd name="connsiteX3" fmla="*/ 0 w 5171440"/>
              <a:gd name="connsiteY3" fmla="*/ 5662230 h 5662230"/>
              <a:gd name="connsiteX4" fmla="*/ 3789884 w 5171440"/>
              <a:gd name="connsiteY4" fmla="*/ 0 h 5662230"/>
              <a:gd name="connsiteX5" fmla="*/ 5171440 w 5171440"/>
              <a:gd name="connsiteY5" fmla="*/ 0 h 5662230"/>
              <a:gd name="connsiteX6" fmla="*/ 5171440 w 5171440"/>
              <a:gd name="connsiteY6" fmla="*/ 5662230 h 5662230"/>
              <a:gd name="connsiteX7" fmla="*/ 3789884 w 5171440"/>
              <a:gd name="connsiteY7" fmla="*/ 5662230 h 5662230"/>
              <a:gd name="connsiteX8" fmla="*/ 3789884 w 5171440"/>
              <a:gd name="connsiteY8" fmla="*/ 5056400 h 5662230"/>
              <a:gd name="connsiteX9" fmla="*/ 5168980 w 5171440"/>
              <a:gd name="connsiteY9" fmla="*/ 5056400 h 5662230"/>
              <a:gd name="connsiteX10" fmla="*/ 5168980 w 5171440"/>
              <a:gd name="connsiteY10" fmla="*/ 4956108 h 5662230"/>
              <a:gd name="connsiteX11" fmla="*/ 3789884 w 5171440"/>
              <a:gd name="connsiteY11" fmla="*/ 4956108 h 5662230"/>
              <a:gd name="connsiteX12" fmla="*/ 0 w 5171440"/>
              <a:gd name="connsiteY12" fmla="*/ 0 h 5662230"/>
              <a:gd name="connsiteX13" fmla="*/ 3685975 w 5171440"/>
              <a:gd name="connsiteY13" fmla="*/ 0 h 5662230"/>
              <a:gd name="connsiteX14" fmla="*/ 3685975 w 5171440"/>
              <a:gd name="connsiteY14" fmla="*/ 4956108 h 5662230"/>
              <a:gd name="connsiteX15" fmla="*/ 0 w 5171440"/>
              <a:gd name="connsiteY15" fmla="*/ 4956108 h 566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1440" h="5662230">
                <a:moveTo>
                  <a:pt x="0" y="5056400"/>
                </a:moveTo>
                <a:lnTo>
                  <a:pt x="3685975" y="5056400"/>
                </a:lnTo>
                <a:lnTo>
                  <a:pt x="3685975" y="5662230"/>
                </a:lnTo>
                <a:lnTo>
                  <a:pt x="0" y="5662230"/>
                </a:lnTo>
                <a:close/>
                <a:moveTo>
                  <a:pt x="3789884" y="0"/>
                </a:moveTo>
                <a:lnTo>
                  <a:pt x="5171440" y="0"/>
                </a:lnTo>
                <a:lnTo>
                  <a:pt x="5171440" y="5662230"/>
                </a:lnTo>
                <a:lnTo>
                  <a:pt x="3789884" y="5662230"/>
                </a:lnTo>
                <a:lnTo>
                  <a:pt x="3789884" y="5056400"/>
                </a:lnTo>
                <a:lnTo>
                  <a:pt x="5168980" y="5056400"/>
                </a:lnTo>
                <a:lnTo>
                  <a:pt x="5168980" y="4956108"/>
                </a:lnTo>
                <a:lnTo>
                  <a:pt x="3789884" y="4956108"/>
                </a:lnTo>
                <a:close/>
                <a:moveTo>
                  <a:pt x="0" y="0"/>
                </a:moveTo>
                <a:lnTo>
                  <a:pt x="3685975" y="0"/>
                </a:lnTo>
                <a:lnTo>
                  <a:pt x="3685975" y="4956108"/>
                </a:lnTo>
                <a:lnTo>
                  <a:pt x="0" y="4956108"/>
                </a:lnTo>
                <a:close/>
              </a:path>
            </a:pathLst>
          </a:custGeom>
          <a:solidFill>
            <a:schemeClr val="accent2"/>
          </a:solidFill>
        </p:spPr>
        <p:txBody>
          <a:bodyPr wrap="square">
            <a:noAutofit/>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1E22983C-26B8-DE15-E309-D0E93B8C6996}"/>
              </a:ext>
            </a:extLst>
          </p:cNvPr>
          <p:cNvSpPr>
            <a:spLocks noGrp="1"/>
          </p:cNvSpPr>
          <p:nvPr>
            <p:ph idx="1" hasCustomPrompt="1"/>
          </p:nvPr>
        </p:nvSpPr>
        <p:spPr>
          <a:xfrm>
            <a:off x="6106160" y="2235200"/>
            <a:ext cx="5628639" cy="4188713"/>
          </a:xfrm>
        </p:spPr>
        <p:txBody>
          <a:bodyPr anchor="t" anchorCtr="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682289"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841680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447040" y="725444"/>
            <a:ext cx="11277600" cy="1044253"/>
          </a:xfrm>
        </p:spPr>
        <p:txBody>
          <a:bodyPr anchor="b" anchorCtr="0">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457200" y="2245360"/>
            <a:ext cx="3342640" cy="3992880"/>
          </a:xfrm>
        </p:spPr>
        <p:txBody>
          <a:bodyPr anchor="t"/>
          <a:lstStyle>
            <a:lvl1pPr marL="0" indent="0">
              <a:buNone/>
              <a:defRPr/>
            </a:lvl1pPr>
            <a:lvl2pPr marL="324000" indent="0">
              <a:buNone/>
              <a:defRPr/>
            </a:lvl2pPr>
            <a:lvl3pPr marL="630000" indent="0">
              <a:buNone/>
              <a:defRPr/>
            </a:lvl3pPr>
            <a:lvl4pPr marL="1008000" indent="0">
              <a:buNone/>
              <a:defRPr/>
            </a:lvl4pPr>
            <a:lvl5pPr marL="13680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236720" y="2236109"/>
            <a:ext cx="7498080" cy="4002131"/>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a:xfrm>
            <a:off x="10682290"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196971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4" name="Content Placeholder 3"/>
          <p:cNvSpPr>
            <a:spLocks noGrp="1"/>
          </p:cNvSpPr>
          <p:nvPr>
            <p:ph sz="half" idx="2" hasCustomPrompt="1"/>
          </p:nvPr>
        </p:nvSpPr>
        <p:spPr>
          <a:xfrm>
            <a:off x="457200" y="2318490"/>
            <a:ext cx="737108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a:extLst>
              <a:ext uri="{FF2B5EF4-FFF2-40B4-BE49-F238E27FC236}">
                <a16:creationId xmlns:a16="http://schemas.microsoft.com/office/drawing/2014/main" id="{8E6EDC6B-B9AA-A4D9-A782-C38A0F84F63F}"/>
              </a:ext>
            </a:extLst>
          </p:cNvPr>
          <p:cNvSpPr>
            <a:spLocks noGrp="1"/>
          </p:cNvSpPr>
          <p:nvPr>
            <p:ph sz="half" idx="13" hasCustomPrompt="1"/>
          </p:nvPr>
        </p:nvSpPr>
        <p:spPr>
          <a:xfrm>
            <a:off x="7993378" y="2318490"/>
            <a:ext cx="3731262" cy="3633047"/>
          </a:xfrm>
        </p:spPr>
        <p:txBody>
          <a:bodyPr anchor="t">
            <a:normAutofit/>
          </a:bodyPr>
          <a:lstStyle>
            <a:lvl1pPr marL="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4945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457200"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grpSp>
        <p:nvGrpSpPr>
          <p:cNvPr id="7" name="Group 6">
            <a:extLst>
              <a:ext uri="{FF2B5EF4-FFF2-40B4-BE49-F238E27FC236}">
                <a16:creationId xmlns:a16="http://schemas.microsoft.com/office/drawing/2014/main" id="{FE284FBA-8100-A68A-E505-8394037280E3}"/>
              </a:ext>
            </a:extLst>
          </p:cNvPr>
          <p:cNvGrpSpPr/>
          <p:nvPr userDrawn="1"/>
        </p:nvGrpSpPr>
        <p:grpSpPr>
          <a:xfrm>
            <a:off x="428696" y="482137"/>
            <a:ext cx="11301155" cy="81191"/>
            <a:chOff x="428696" y="482137"/>
            <a:chExt cx="11301155" cy="81191"/>
          </a:xfrm>
        </p:grpSpPr>
        <p:sp>
          <p:nvSpPr>
            <p:cNvPr id="8" name="Rectangle 7">
              <a:extLst>
                <a:ext uri="{FF2B5EF4-FFF2-40B4-BE49-F238E27FC236}">
                  <a16:creationId xmlns:a16="http://schemas.microsoft.com/office/drawing/2014/main" id="{33D76077-2232-20C1-A39F-D53FF37F23AD}"/>
                </a:ext>
              </a:extLst>
            </p:cNvPr>
            <p:cNvSpPr/>
            <p:nvPr/>
          </p:nvSpPr>
          <p:spPr>
            <a:xfrm flipV="1">
              <a:off x="428696" y="482137"/>
              <a:ext cx="3703321" cy="81191"/>
            </a:xfrm>
            <a:prstGeom prst="rect">
              <a:avLst/>
            </a:prstGeom>
            <a:solidFill>
              <a:schemeClr val="accent3"/>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3E564DB-C879-75FB-127D-6BEDFDDFE5E9}"/>
                </a:ext>
              </a:extLst>
            </p:cNvPr>
            <p:cNvSpPr/>
            <p:nvPr/>
          </p:nvSpPr>
          <p:spPr>
            <a:xfrm flipV="1">
              <a:off x="4235926" y="482137"/>
              <a:ext cx="3703321" cy="81191"/>
            </a:xfrm>
            <a:prstGeom prst="rect">
              <a:avLst/>
            </a:prstGeom>
            <a:solidFill>
              <a:schemeClr val="accent1"/>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2596683C-B322-4FC1-A3A3-337211F501AE}"/>
                </a:ext>
              </a:extLst>
            </p:cNvPr>
            <p:cNvSpPr/>
            <p:nvPr/>
          </p:nvSpPr>
          <p:spPr>
            <a:xfrm flipV="1">
              <a:off x="8026530" y="482137"/>
              <a:ext cx="3703321" cy="81191"/>
            </a:xfrm>
            <a:prstGeom prst="rect">
              <a:avLst/>
            </a:prstGeom>
            <a:solidFill>
              <a:schemeClr val="accent4"/>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17929212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80" r:id="rId3"/>
    <p:sldLayoutId id="2147483797" r:id="rId4"/>
    <p:sldLayoutId id="2147483787" r:id="rId5"/>
    <p:sldLayoutId id="2147483766" r:id="rId6"/>
    <p:sldLayoutId id="2147483792" r:id="rId7"/>
    <p:sldLayoutId id="2147483795" r:id="rId8"/>
    <p:sldLayoutId id="2147483798" r:id="rId9"/>
    <p:sldLayoutId id="2147483796" r:id="rId10"/>
    <p:sldLayoutId id="2147483779" r:id="rId11"/>
    <p:sldLayoutId id="2147483769" r:id="rId12"/>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hyperlink" Target="https://creativecommons.org/licenses/by-nc-nd/3.0/" TargetMode="External"/><Relationship Id="rId4" Type="http://schemas.openxmlformats.org/officeDocument/2006/relationships/hyperlink" Target="https://www.finsmes.com/2019/11/t3d-therapeutics-raises-15m-in-funding.html"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79F0267-9D1C-BDA9-A152-B01CD379FC92}"/>
              </a:ext>
            </a:extLst>
          </p:cNvPr>
          <p:cNvSpPr>
            <a:spLocks noGrp="1"/>
          </p:cNvSpPr>
          <p:nvPr>
            <p:ph type="ctrTitle"/>
          </p:nvPr>
        </p:nvSpPr>
        <p:spPr>
          <a:xfrm>
            <a:off x="457200" y="1070901"/>
            <a:ext cx="11265407" cy="1499616"/>
          </a:xfrm>
        </p:spPr>
        <p:txBody>
          <a:bodyPr/>
          <a:lstStyle/>
          <a:p>
            <a:r>
              <a:rPr lang="en-US" b="1" dirty="0"/>
              <a:t>Columbia Asia Hospital</a:t>
            </a:r>
            <a:br>
              <a:rPr lang="en-US" dirty="0"/>
            </a:br>
            <a:r>
              <a:rPr lang="en-US" sz="2000" cap="none" dirty="0"/>
              <a:t>By: Suman Bera</a:t>
            </a:r>
            <a:br>
              <a:rPr lang="en-US" sz="2000" cap="none" dirty="0"/>
            </a:br>
            <a:r>
              <a:rPr lang="en-US" sz="2000" cap="none" dirty="0"/>
              <a:t>Date: 09-03-2024</a:t>
            </a:r>
            <a:endParaRPr lang="en-US" dirty="0"/>
          </a:p>
        </p:txBody>
      </p:sp>
      <p:pic>
        <p:nvPicPr>
          <p:cNvPr id="10" name="Picture Placeholder 9" descr="A stethoscope on a clipboard">
            <a:extLst>
              <a:ext uri="{FF2B5EF4-FFF2-40B4-BE49-F238E27FC236}">
                <a16:creationId xmlns:a16="http://schemas.microsoft.com/office/drawing/2014/main" id="{CC4B82FA-2EA0-5319-6B9C-8D78349FCB09}"/>
              </a:ext>
            </a:extLst>
          </p:cNvPr>
          <p:cNvPicPr>
            <a:picLocks noGrp="1" noChangeAspect="1"/>
          </p:cNvPicPr>
          <p:nvPr>
            <p:ph type="pic" sz="quarter" idx="13"/>
          </p:nvPr>
        </p:nvPicPr>
        <p:blipFill rotWithShape="1">
          <a:blip r:embed="rId3"/>
          <a:srcRect t="28164" b="28164"/>
          <a:stretch/>
        </p:blipFill>
        <p:spPr>
          <a:xfrm>
            <a:off x="448055" y="3103684"/>
            <a:ext cx="11274551" cy="3287971"/>
          </a:xfrm>
        </p:spPr>
      </p:pic>
    </p:spTree>
    <p:extLst>
      <p:ext uri="{BB962C8B-B14F-4D97-AF65-F5344CB8AC3E}">
        <p14:creationId xmlns:p14="http://schemas.microsoft.com/office/powerpoint/2010/main" val="10397590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332C6-AEE4-A451-A3C8-7C2C8E2A5725}"/>
              </a:ext>
            </a:extLst>
          </p:cNvPr>
          <p:cNvSpPr>
            <a:spLocks noGrp="1"/>
          </p:cNvSpPr>
          <p:nvPr>
            <p:ph type="title"/>
          </p:nvPr>
        </p:nvSpPr>
        <p:spPr>
          <a:xfrm>
            <a:off x="457200" y="690880"/>
            <a:ext cx="11267440" cy="1143000"/>
          </a:xfrm>
        </p:spPr>
        <p:txBody>
          <a:bodyPr anchor="b">
            <a:normAutofit/>
          </a:bodyPr>
          <a:lstStyle/>
          <a:p>
            <a:r>
              <a:rPr lang="en-US" dirty="0"/>
              <a:t>DISCOUNT STRATEGIES</a:t>
            </a:r>
          </a:p>
        </p:txBody>
      </p:sp>
      <p:sp>
        <p:nvSpPr>
          <p:cNvPr id="4" name="Content Placeholder 3">
            <a:extLst>
              <a:ext uri="{FF2B5EF4-FFF2-40B4-BE49-F238E27FC236}">
                <a16:creationId xmlns:a16="http://schemas.microsoft.com/office/drawing/2014/main" id="{308443D9-BCAD-2F33-9DE7-54605EFCC263}"/>
              </a:ext>
            </a:extLst>
          </p:cNvPr>
          <p:cNvSpPr>
            <a:spLocks noGrp="1"/>
          </p:cNvSpPr>
          <p:nvPr>
            <p:ph sz="half" idx="2"/>
          </p:nvPr>
        </p:nvSpPr>
        <p:spPr>
          <a:xfrm>
            <a:off x="457200" y="2318490"/>
            <a:ext cx="7371083" cy="3633047"/>
          </a:xfrm>
        </p:spPr>
        <p:txBody>
          <a:bodyPr anchor="t">
            <a:normAutofit/>
          </a:bodyPr>
          <a:lstStyle/>
          <a:p>
            <a:pPr lvl="1">
              <a:lnSpc>
                <a:spcPct val="90000"/>
              </a:lnSpc>
            </a:pPr>
            <a:r>
              <a:rPr lang="en-US" sz="1700" b="1" dirty="0"/>
              <a:t>Senior Citizen Discounts</a:t>
            </a:r>
          </a:p>
          <a:p>
            <a:pPr lvl="1" indent="0">
              <a:lnSpc>
                <a:spcPct val="90000"/>
              </a:lnSpc>
              <a:buNone/>
            </a:pPr>
            <a:r>
              <a:rPr lang="en-US" sz="1700" dirty="0">
                <a:effectLst/>
              </a:rPr>
              <a:t>Utilizing demographic information allows for precise targeting of discounts based on age groups that comes under senior citizen above 60 and provide them some discounts</a:t>
            </a:r>
          </a:p>
          <a:p>
            <a:pPr lvl="1">
              <a:lnSpc>
                <a:spcPct val="90000"/>
              </a:lnSpc>
            </a:pPr>
            <a:r>
              <a:rPr lang="en-US" sz="1700" b="1" dirty="0"/>
              <a:t>Package Deals</a:t>
            </a:r>
          </a:p>
          <a:p>
            <a:pPr lvl="1" indent="0">
              <a:lnSpc>
                <a:spcPct val="90000"/>
              </a:lnSpc>
              <a:buNone/>
            </a:pPr>
            <a:r>
              <a:rPr lang="en-US" sz="1700" dirty="0">
                <a:effectLst/>
              </a:rPr>
              <a:t>Creating bundled packages encourages patients to utilize more services while saving money, thus increasing overall revenue, and promoting comprehensive healthcare.</a:t>
            </a:r>
          </a:p>
          <a:p>
            <a:pPr lvl="1">
              <a:lnSpc>
                <a:spcPct val="90000"/>
              </a:lnSpc>
            </a:pPr>
            <a:r>
              <a:rPr lang="en-US" sz="1700" b="1" dirty="0"/>
              <a:t>Promotional Discounts</a:t>
            </a:r>
          </a:p>
          <a:p>
            <a:pPr lvl="1" indent="0">
              <a:lnSpc>
                <a:spcPct val="90000"/>
              </a:lnSpc>
              <a:buNone/>
            </a:pPr>
            <a:r>
              <a:rPr lang="en-US" sz="1700" dirty="0">
                <a:effectLst/>
              </a:rPr>
              <a:t>Running promotional campaigns with limited-time discounts on select services or procedures can attract new patients and incentivize existing patients to utilize additional services, contributing to revenue growth and patient retention.</a:t>
            </a:r>
          </a:p>
          <a:p>
            <a:pPr lvl="1">
              <a:lnSpc>
                <a:spcPct val="90000"/>
              </a:lnSpc>
            </a:pPr>
            <a:endParaRPr lang="en-US" sz="1700" dirty="0">
              <a:effectLst/>
            </a:endParaRPr>
          </a:p>
          <a:p>
            <a:pPr lvl="1">
              <a:lnSpc>
                <a:spcPct val="90000"/>
              </a:lnSpc>
            </a:pPr>
            <a:endParaRPr lang="en-US" sz="1700" dirty="0"/>
          </a:p>
        </p:txBody>
      </p:sp>
      <p:pic>
        <p:nvPicPr>
          <p:cNvPr id="12" name="Content Placeholder 11" descr="A green sign with white text&#10;&#10;Description automatically generated">
            <a:extLst>
              <a:ext uri="{FF2B5EF4-FFF2-40B4-BE49-F238E27FC236}">
                <a16:creationId xmlns:a16="http://schemas.microsoft.com/office/drawing/2014/main" id="{BCE690DB-CD11-FE7C-1EA1-0E94CB1BB844}"/>
              </a:ext>
            </a:extLst>
          </p:cNvPr>
          <p:cNvPicPr>
            <a:picLocks noGrp="1" noChangeAspect="1"/>
          </p:cNvPicPr>
          <p:nvPr>
            <p:ph sz="half" idx="13"/>
          </p:nvPr>
        </p:nvPicPr>
        <p:blipFill rotWithShape="1">
          <a:blip r:embed="rId3"/>
          <a:srcRect t="2632" r="-2" b="-2"/>
          <a:stretch/>
        </p:blipFill>
        <p:spPr>
          <a:xfrm>
            <a:off x="7828283" y="1833880"/>
            <a:ext cx="3906517" cy="4117657"/>
          </a:xfrm>
          <a:noFill/>
        </p:spPr>
      </p:pic>
    </p:spTree>
    <p:extLst>
      <p:ext uri="{BB962C8B-B14F-4D97-AF65-F5344CB8AC3E}">
        <p14:creationId xmlns:p14="http://schemas.microsoft.com/office/powerpoint/2010/main" val="3704795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2D7F0B11-5AF3-1D12-4201-C1E09DF7D70D}"/>
              </a:ext>
            </a:extLst>
          </p:cNvPr>
          <p:cNvSpPr>
            <a:spLocks noGrp="1"/>
          </p:cNvSpPr>
          <p:nvPr>
            <p:ph type="title"/>
          </p:nvPr>
        </p:nvSpPr>
        <p:spPr>
          <a:xfrm>
            <a:off x="457200" y="690880"/>
            <a:ext cx="11267440" cy="1143000"/>
          </a:xfrm>
        </p:spPr>
        <p:txBody>
          <a:bodyPr anchor="b">
            <a:normAutofit/>
          </a:bodyPr>
          <a:lstStyle/>
          <a:p>
            <a:r>
              <a:rPr lang="en-US" dirty="0"/>
              <a:t>GENDER/race BASED DISCRIMINATION THEORY</a:t>
            </a:r>
          </a:p>
        </p:txBody>
      </p:sp>
      <p:sp>
        <p:nvSpPr>
          <p:cNvPr id="25" name="Content Placeholder 2">
            <a:extLst>
              <a:ext uri="{FF2B5EF4-FFF2-40B4-BE49-F238E27FC236}">
                <a16:creationId xmlns:a16="http://schemas.microsoft.com/office/drawing/2014/main" id="{45BA004D-CF03-C8D7-925A-DCF3749888FC}"/>
              </a:ext>
            </a:extLst>
          </p:cNvPr>
          <p:cNvSpPr>
            <a:spLocks noGrp="1"/>
          </p:cNvSpPr>
          <p:nvPr>
            <p:ph sz="half" idx="2"/>
          </p:nvPr>
        </p:nvSpPr>
        <p:spPr>
          <a:xfrm>
            <a:off x="6175676" y="2087484"/>
            <a:ext cx="5846278" cy="4079636"/>
          </a:xfrm>
        </p:spPr>
        <p:txBody>
          <a:bodyPr>
            <a:normAutofit fontScale="92500"/>
          </a:bodyPr>
          <a:lstStyle/>
          <a:p>
            <a:pPr marL="285750" indent="-285750">
              <a:buFont typeface="Arial" panose="020B0604020202020204" pitchFamily="34" charset="0"/>
              <a:buChar char="•"/>
            </a:pPr>
            <a:r>
              <a:rPr lang="en-GB" sz="1800" dirty="0">
                <a:effectLst/>
                <a:latin typeface="Lato" panose="020F0502020204030203" pitchFamily="34" charset="0"/>
                <a:ea typeface="Lato" panose="020F0502020204030203" pitchFamily="34" charset="0"/>
                <a:cs typeface="Lato" panose="020F0502020204030203" pitchFamily="34" charset="0"/>
              </a:rPr>
              <a:t>We can check the Gender inequality by making a chart between patient race in X axis and % of Department count in Y axis putting age groups as legends:</a:t>
            </a:r>
            <a:r>
              <a:rPr lang="en-GB" sz="1800" dirty="0">
                <a:effectLst/>
                <a:latin typeface="Arial" panose="020B0604020202020204" pitchFamily="34" charset="0"/>
                <a:ea typeface="Arial" panose="020B0604020202020204" pitchFamily="34" charset="0"/>
              </a:rPr>
              <a:t> </a:t>
            </a:r>
          </a:p>
          <a:p>
            <a:endParaRPr lang="en-GB" dirty="0">
              <a:latin typeface="Arial" panose="020B0604020202020204" pitchFamily="34" charset="0"/>
            </a:endParaRPr>
          </a:p>
          <a:p>
            <a:pPr marL="285750" indent="-285750">
              <a:buFont typeface="Arial" panose="020B0604020202020204" pitchFamily="34" charset="0"/>
              <a:buChar char="•"/>
            </a:pPr>
            <a:r>
              <a:rPr lang="en-GB" sz="1800" dirty="0">
                <a:effectLst/>
                <a:latin typeface="Lato" panose="020F0502020204030203" pitchFamily="34" charset="0"/>
                <a:ea typeface="Lato" panose="020F0502020204030203" pitchFamily="34" charset="0"/>
                <a:cs typeface="Lato" panose="020F0502020204030203" pitchFamily="34" charset="0"/>
              </a:rPr>
              <a:t>Here from this chart, we can clearly see the most referred Race is White and its more than 25% of total referrals, whereas the least referred Race is Native American, lesser than 6% of total refers.</a:t>
            </a:r>
          </a:p>
          <a:p>
            <a:endParaRPr lang="en-GB" dirty="0">
              <a:latin typeface="Lato" panose="020F0502020204030203" pitchFamily="34"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r>
              <a:rPr lang="en-GB" sz="1800" dirty="0">
                <a:effectLst/>
                <a:latin typeface="Lato" panose="020F0502020204030203" pitchFamily="34" charset="0"/>
                <a:ea typeface="Lato" panose="020F0502020204030203" pitchFamily="34" charset="0"/>
                <a:cs typeface="Lato" panose="020F0502020204030203" pitchFamily="34" charset="0"/>
              </a:rPr>
              <a:t>Also in the 2</a:t>
            </a:r>
            <a:r>
              <a:rPr lang="en-GB" sz="1800" baseline="30000" dirty="0">
                <a:effectLst/>
                <a:latin typeface="Lato" panose="020F0502020204030203" pitchFamily="34" charset="0"/>
                <a:ea typeface="Lato" panose="020F0502020204030203" pitchFamily="34" charset="0"/>
                <a:cs typeface="Lato" panose="020F0502020204030203" pitchFamily="34" charset="0"/>
              </a:rPr>
              <a:t>nd</a:t>
            </a:r>
            <a:r>
              <a:rPr lang="en-GB" sz="1800" dirty="0">
                <a:effectLst/>
                <a:latin typeface="Lato" panose="020F0502020204030203" pitchFamily="34" charset="0"/>
                <a:ea typeface="Lato" panose="020F0502020204030203" pitchFamily="34" charset="0"/>
                <a:cs typeface="Lato" panose="020F0502020204030203" pitchFamily="34" charset="0"/>
              </a:rPr>
              <a:t> chart, we can clearly see the Native people had to wait longer than white  people. This concludes the fact that the claim on Gender discrimination is justified</a:t>
            </a:r>
            <a:r>
              <a:rPr lang="en-GB" sz="1800" b="1" dirty="0">
                <a:effectLst/>
                <a:latin typeface="Lato" panose="020F0502020204030203" pitchFamily="34" charset="0"/>
                <a:ea typeface="Lato" panose="020F0502020204030203" pitchFamily="34" charset="0"/>
                <a:cs typeface="Lato" panose="020F0502020204030203" pitchFamily="34" charset="0"/>
              </a:rPr>
              <a:t> </a:t>
            </a:r>
            <a:r>
              <a:rPr lang="en-GB" sz="1800" dirty="0">
                <a:effectLst/>
                <a:latin typeface="Lato" panose="020F0502020204030203" pitchFamily="34" charset="0"/>
                <a:ea typeface="Lato" panose="020F0502020204030203" pitchFamily="34" charset="0"/>
                <a:cs typeface="Lato" panose="020F0502020204030203" pitchFamily="34" charset="0"/>
              </a:rPr>
              <a:t>but in very minimal scale.</a:t>
            </a:r>
            <a:endParaRPr lang="en-US" sz="1800" dirty="0">
              <a:effectLst/>
              <a:latin typeface="Arial" panose="020B0604020202020204" pitchFamily="34" charset="0"/>
              <a:ea typeface="Arial" panose="020B0604020202020204" pitchFamily="34" charset="0"/>
            </a:endParaRPr>
          </a:p>
          <a:p>
            <a:endParaRPr lang="en-US" sz="1800" dirty="0">
              <a:effectLst/>
              <a:latin typeface="Arial" panose="020B0604020202020204" pitchFamily="34" charset="0"/>
              <a:ea typeface="Arial" panose="020B0604020202020204" pitchFamily="34" charset="0"/>
            </a:endParaRPr>
          </a:p>
          <a:p>
            <a:endParaRPr lang="en-US" dirty="0"/>
          </a:p>
        </p:txBody>
      </p:sp>
      <p:pic>
        <p:nvPicPr>
          <p:cNvPr id="5" name="Picture 4">
            <a:extLst>
              <a:ext uri="{FF2B5EF4-FFF2-40B4-BE49-F238E27FC236}">
                <a16:creationId xmlns:a16="http://schemas.microsoft.com/office/drawing/2014/main" id="{F610B448-CBDB-8353-3C52-AC4EFCF054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04569" y="2229852"/>
            <a:ext cx="3171107" cy="3134149"/>
          </a:xfrm>
          <a:prstGeom prst="rect">
            <a:avLst/>
          </a:prstGeom>
          <a:ln>
            <a:noFill/>
          </a:ln>
        </p:spPr>
      </p:pic>
      <p:pic>
        <p:nvPicPr>
          <p:cNvPr id="6" name="Picture 5">
            <a:extLst>
              <a:ext uri="{FF2B5EF4-FFF2-40B4-BE49-F238E27FC236}">
                <a16:creationId xmlns:a16="http://schemas.microsoft.com/office/drawing/2014/main" id="{206FB0F6-62B0-D22D-E4C1-EB1180FA8B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1648" y="2229851"/>
            <a:ext cx="2710999" cy="3134150"/>
          </a:xfrm>
          <a:prstGeom prst="rect">
            <a:avLst/>
          </a:prstGeom>
          <a:ln>
            <a:noFill/>
          </a:ln>
        </p:spPr>
      </p:pic>
    </p:spTree>
    <p:extLst>
      <p:ext uri="{BB962C8B-B14F-4D97-AF65-F5344CB8AC3E}">
        <p14:creationId xmlns:p14="http://schemas.microsoft.com/office/powerpoint/2010/main" val="36046306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AAB72-2D0B-56EE-7021-628E53924195}"/>
              </a:ext>
            </a:extLst>
          </p:cNvPr>
          <p:cNvSpPr>
            <a:spLocks noGrp="1"/>
          </p:cNvSpPr>
          <p:nvPr>
            <p:ph type="title"/>
          </p:nvPr>
        </p:nvSpPr>
        <p:spPr/>
        <p:txBody>
          <a:bodyPr/>
          <a:lstStyle/>
          <a:p>
            <a:r>
              <a:rPr lang="en-US" dirty="0"/>
              <a:t>EXPLANATION OF APPROACHES</a:t>
            </a:r>
          </a:p>
        </p:txBody>
      </p:sp>
      <p:sp>
        <p:nvSpPr>
          <p:cNvPr id="3" name="Content Placeholder 2">
            <a:extLst>
              <a:ext uri="{FF2B5EF4-FFF2-40B4-BE49-F238E27FC236}">
                <a16:creationId xmlns:a16="http://schemas.microsoft.com/office/drawing/2014/main" id="{93B66A58-167F-DA55-373C-673B90029EB7}"/>
              </a:ext>
            </a:extLst>
          </p:cNvPr>
          <p:cNvSpPr>
            <a:spLocks noGrp="1"/>
          </p:cNvSpPr>
          <p:nvPr>
            <p:ph sz="half" idx="2"/>
          </p:nvPr>
        </p:nvSpPr>
        <p:spPr>
          <a:xfrm>
            <a:off x="457201" y="2002055"/>
            <a:ext cx="7010400" cy="4649001"/>
          </a:xfrm>
        </p:spPr>
        <p:txBody>
          <a:bodyPr>
            <a:normAutofit fontScale="85000" lnSpcReduction="10000"/>
          </a:bodyPr>
          <a:lstStyle/>
          <a:p>
            <a:r>
              <a:rPr lang="en-US" dirty="0"/>
              <a:t>Here's how I would approach identifying objective and subjective questions in a hospital management system using Power BI, even without pre-defined categories:</a:t>
            </a:r>
          </a:p>
          <a:p>
            <a:pPr marL="285750" indent="-285750">
              <a:buFont typeface="Arial" panose="020B0604020202020204" pitchFamily="34" charset="0"/>
              <a:buChar char="•"/>
            </a:pPr>
            <a:r>
              <a:rPr lang="en-US" sz="1800" b="1" dirty="0">
                <a:effectLst/>
                <a:latin typeface="Lato" panose="020F0502020204030203" pitchFamily="34" charset="0"/>
                <a:ea typeface="Lato" panose="020F0502020204030203" pitchFamily="34" charset="0"/>
                <a:cs typeface="Lato" panose="020F0502020204030203" pitchFamily="34" charset="0"/>
              </a:rPr>
              <a:t>Explore the Data Available: </a:t>
            </a:r>
            <a:r>
              <a:rPr lang="en-US" sz="1800" dirty="0">
                <a:effectLst/>
                <a:latin typeface="Lato" panose="020F0502020204030203" pitchFamily="34" charset="0"/>
                <a:ea typeface="Lato" panose="020F0502020204030203" pitchFamily="34" charset="0"/>
                <a:cs typeface="Lato" panose="020F0502020204030203" pitchFamily="34" charset="0"/>
              </a:rPr>
              <a:t>Start by familiarizing myself with the data model in Power BI. Looking at the available tables and fields, understanding what data points they represent.</a:t>
            </a:r>
            <a:endParaRPr lang="en-US" sz="1800" dirty="0">
              <a:effectLst/>
              <a:latin typeface="Arial" panose="020B0604020202020204" pitchFamily="34" charset="0"/>
              <a:ea typeface="Arial" panose="020B0604020202020204" pitchFamily="34" charset="0"/>
            </a:endParaRPr>
          </a:p>
          <a:p>
            <a:pPr marL="285750" indent="-285750">
              <a:buFont typeface="Arial" panose="020B0604020202020204" pitchFamily="34" charset="0"/>
              <a:buChar char="•"/>
            </a:pPr>
            <a:r>
              <a:rPr lang="en-US" sz="1800" b="1" dirty="0">
                <a:effectLst/>
                <a:latin typeface="Lato" panose="020F0502020204030203" pitchFamily="34" charset="0"/>
                <a:ea typeface="Lato" panose="020F0502020204030203" pitchFamily="34" charset="0"/>
                <a:cs typeface="Lato" panose="020F0502020204030203" pitchFamily="34" charset="0"/>
              </a:rPr>
              <a:t>Identify Measurable Metrics: </a:t>
            </a:r>
            <a:r>
              <a:rPr lang="en-US" sz="1800" dirty="0">
                <a:effectLst/>
                <a:latin typeface="Lato" panose="020F0502020204030203" pitchFamily="34" charset="0"/>
                <a:ea typeface="Lato" panose="020F0502020204030203" pitchFamily="34" charset="0"/>
                <a:cs typeface="Lato" panose="020F0502020204030203" pitchFamily="34" charset="0"/>
              </a:rPr>
              <a:t>Focusing on fields with numerical values, percentages, or rates. These are likely objective data points suitable for answering objective questions.</a:t>
            </a:r>
          </a:p>
          <a:p>
            <a:pPr marL="285750" indent="-285750">
              <a:buFont typeface="Arial" panose="020B0604020202020204" pitchFamily="34" charset="0"/>
              <a:buChar char="•"/>
            </a:pPr>
            <a:r>
              <a:rPr lang="en-US" sz="1800" b="1" dirty="0">
                <a:effectLst/>
                <a:latin typeface="Lato" panose="020F0502020204030203" pitchFamily="34" charset="0"/>
                <a:ea typeface="Lato" panose="020F0502020204030203" pitchFamily="34" charset="0"/>
                <a:cs typeface="Lato" panose="020F0502020204030203" pitchFamily="34" charset="0"/>
              </a:rPr>
              <a:t>Look for Trends and Patterns: </a:t>
            </a:r>
            <a:r>
              <a:rPr lang="en-US" sz="1800" dirty="0">
                <a:effectLst/>
                <a:latin typeface="Lato" panose="020F0502020204030203" pitchFamily="34" charset="0"/>
                <a:ea typeface="Lato" panose="020F0502020204030203" pitchFamily="34" charset="0"/>
                <a:cs typeface="Lato" panose="020F0502020204030203" pitchFamily="34" charset="0"/>
              </a:rPr>
              <a:t>Use visualizations like charts and graphs to identify trends and patterns in the objective data. These patterns can lead to the formulation of objective questions.</a:t>
            </a:r>
          </a:p>
          <a:p>
            <a:pPr marL="285750" indent="-285750">
              <a:buFont typeface="Arial" panose="020B0604020202020204" pitchFamily="34" charset="0"/>
              <a:buChar char="•"/>
            </a:pPr>
            <a:r>
              <a:rPr lang="en-US" sz="1800" b="1" dirty="0">
                <a:effectLst/>
                <a:latin typeface="Lato" panose="020F0502020204030203" pitchFamily="34" charset="0"/>
                <a:ea typeface="Lato" panose="020F0502020204030203" pitchFamily="34" charset="0"/>
                <a:cs typeface="Lato" panose="020F0502020204030203" pitchFamily="34" charset="0"/>
              </a:rPr>
              <a:t>Consider Potential Subjectivity: </a:t>
            </a:r>
            <a:r>
              <a:rPr lang="en-US" sz="1800" dirty="0">
                <a:effectLst/>
                <a:latin typeface="Lato" panose="020F0502020204030203" pitchFamily="34" charset="0"/>
                <a:ea typeface="Lato" panose="020F0502020204030203" pitchFamily="34" charset="0"/>
                <a:cs typeface="Lato" panose="020F0502020204030203" pitchFamily="34" charset="0"/>
              </a:rPr>
              <a:t>While objective data dominates, some analysis can reveal opportunities for exploring subjective aspects.</a:t>
            </a:r>
          </a:p>
          <a:p>
            <a:pPr marL="285750" indent="-285750">
              <a:buFont typeface="Arial" panose="020B0604020202020204" pitchFamily="34" charset="0"/>
              <a:buChar char="•"/>
            </a:pPr>
            <a:r>
              <a:rPr lang="en-US" sz="1800" b="1" dirty="0">
                <a:effectLst/>
                <a:latin typeface="Lato" panose="020F0502020204030203" pitchFamily="34" charset="0"/>
                <a:ea typeface="Lato" panose="020F0502020204030203" pitchFamily="34" charset="0"/>
                <a:cs typeface="Lato" panose="020F0502020204030203" pitchFamily="34" charset="0"/>
              </a:rPr>
              <a:t>Leverage DAX Calculations: </a:t>
            </a:r>
            <a:r>
              <a:rPr lang="en-US" sz="1800" dirty="0">
                <a:effectLst/>
                <a:latin typeface="Lato" panose="020F0502020204030203" pitchFamily="34" charset="0"/>
                <a:ea typeface="Lato" panose="020F0502020204030203" pitchFamily="34" charset="0"/>
                <a:cs typeface="Lato" panose="020F0502020204030203" pitchFamily="34" charset="0"/>
              </a:rPr>
              <a:t>Power BI's Data Analysis Expressions (DAX) allow you to create new calculated fields based on existing data</a:t>
            </a:r>
          </a:p>
          <a:p>
            <a:pPr marL="285750" indent="-285750">
              <a:buFont typeface="Arial" panose="020B0604020202020204" pitchFamily="34" charset="0"/>
              <a:buChar char="•"/>
            </a:pPr>
            <a:r>
              <a:rPr lang="en-US" sz="1800" b="1" dirty="0">
                <a:effectLst/>
                <a:latin typeface="Lato" panose="020F0502020204030203" pitchFamily="34" charset="0"/>
                <a:ea typeface="Lato" panose="020F0502020204030203" pitchFamily="34" charset="0"/>
                <a:cs typeface="Lato" panose="020F0502020204030203" pitchFamily="34" charset="0"/>
              </a:rPr>
              <a:t>Ask "Why" and "How": </a:t>
            </a:r>
            <a:r>
              <a:rPr lang="en-US" sz="1800" dirty="0">
                <a:effectLst/>
                <a:latin typeface="Lato" panose="020F0502020204030203" pitchFamily="34" charset="0"/>
                <a:ea typeface="Lato" panose="020F0502020204030203" pitchFamily="34" charset="0"/>
                <a:cs typeface="Lato" panose="020F0502020204030203" pitchFamily="34" charset="0"/>
              </a:rPr>
              <a:t>As I explore the data, asking myself "why" and "how" questions about the trends and patterns I observe. These questions often lead to objective inquiries you can answer with data analysis.</a:t>
            </a:r>
            <a:endParaRPr lang="en-US" sz="1800" dirty="0">
              <a:effectLst/>
              <a:latin typeface="Arial" panose="020B0604020202020204" pitchFamily="34" charset="0"/>
              <a:ea typeface="Arial" panose="020B0604020202020204" pitchFamily="34" charset="0"/>
            </a:endParaRPr>
          </a:p>
          <a:p>
            <a:pPr marL="285750" indent="-285750">
              <a:buFont typeface="Arial" panose="020B0604020202020204" pitchFamily="34" charset="0"/>
              <a:buChar char="•"/>
            </a:pPr>
            <a:endParaRPr lang="en-US" sz="1800" dirty="0">
              <a:effectLst/>
              <a:latin typeface="Lato" panose="020F0502020204030203" pitchFamily="34"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endParaRPr lang="en-US" sz="1800" dirty="0">
              <a:effectLst/>
              <a:latin typeface="Arial" panose="020B0604020202020204" pitchFamily="34" charset="0"/>
              <a:ea typeface="Arial" panose="020B0604020202020204" pitchFamily="34" charset="0"/>
            </a:endParaRPr>
          </a:p>
          <a:p>
            <a:pPr marL="285750" indent="-285750">
              <a:buFont typeface="Arial" panose="020B0604020202020204" pitchFamily="34" charset="0"/>
              <a:buChar char="•"/>
            </a:pPr>
            <a:endParaRPr lang="en-US" sz="1800" dirty="0">
              <a:effectLst/>
              <a:latin typeface="Lato" panose="020F0502020204030203" pitchFamily="34"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endParaRPr lang="en-US" sz="1800" dirty="0">
              <a:effectLst/>
              <a:latin typeface="Arial" panose="020B0604020202020204" pitchFamily="34" charset="0"/>
              <a:ea typeface="Arial" panose="020B0604020202020204" pitchFamily="34" charset="0"/>
            </a:endParaRPr>
          </a:p>
          <a:p>
            <a:pPr marL="285750" indent="-285750">
              <a:buFont typeface="Arial" panose="020B0604020202020204" pitchFamily="34" charset="0"/>
              <a:buChar char="•"/>
            </a:pPr>
            <a:endParaRPr lang="en-US" sz="1800" dirty="0">
              <a:effectLst/>
              <a:latin typeface="Arial" panose="020B0604020202020204" pitchFamily="34" charset="0"/>
              <a:ea typeface="Arial" panose="020B0604020202020204" pitchFamily="34" charset="0"/>
            </a:endParaRPr>
          </a:p>
          <a:p>
            <a:pPr marL="285750" indent="-285750">
              <a:buFont typeface="Arial" panose="020B0604020202020204" pitchFamily="34" charset="0"/>
              <a:buChar char="•"/>
            </a:pPr>
            <a:endParaRPr lang="en-US" dirty="0"/>
          </a:p>
        </p:txBody>
      </p:sp>
      <p:pic>
        <p:nvPicPr>
          <p:cNvPr id="1026" name="Picture 2" descr="Top 5 Hospitals in Mumbai - Best Hospitals in Mumbai">
            <a:extLst>
              <a:ext uri="{FF2B5EF4-FFF2-40B4-BE49-F238E27FC236}">
                <a16:creationId xmlns:a16="http://schemas.microsoft.com/office/drawing/2014/main" id="{700B9A55-5E47-FC7E-C9C6-B8FA4231C219}"/>
              </a:ext>
            </a:extLst>
          </p:cNvPr>
          <p:cNvPicPr>
            <a:picLocks noGrp="1" noChangeAspect="1" noChangeArrowheads="1"/>
          </p:cNvPicPr>
          <p:nvPr>
            <p:ph sz="half" idx="13"/>
          </p:nvPr>
        </p:nvPicPr>
        <p:blipFill>
          <a:blip r:embed="rId2">
            <a:extLst>
              <a:ext uri="{28A0092B-C50C-407E-A947-70E740481C1C}">
                <a14:useLocalDpi xmlns:a14="http://schemas.microsoft.com/office/drawing/2010/main" val="0"/>
              </a:ext>
            </a:extLst>
          </a:blip>
          <a:srcRect/>
          <a:stretch>
            <a:fillRect/>
          </a:stretch>
        </p:blipFill>
        <p:spPr bwMode="auto">
          <a:xfrm>
            <a:off x="7467602" y="2050180"/>
            <a:ext cx="4551678" cy="36469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41330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EC3F2-2B67-14A8-FB0D-FD3A09339516}"/>
              </a:ext>
            </a:extLst>
          </p:cNvPr>
          <p:cNvSpPr>
            <a:spLocks noGrp="1"/>
          </p:cNvSpPr>
          <p:nvPr>
            <p:ph type="title"/>
          </p:nvPr>
        </p:nvSpPr>
        <p:spPr>
          <a:xfrm>
            <a:off x="413619" y="129941"/>
            <a:ext cx="11267440" cy="1143000"/>
          </a:xfrm>
        </p:spPr>
        <p:txBody>
          <a:bodyPr/>
          <a:lstStyle/>
          <a:p>
            <a:r>
              <a:rPr lang="en-US" dirty="0"/>
              <a:t>REPORTS and Visualizations</a:t>
            </a:r>
          </a:p>
        </p:txBody>
      </p:sp>
      <p:pic>
        <p:nvPicPr>
          <p:cNvPr id="6" name="Picture 5">
            <a:extLst>
              <a:ext uri="{FF2B5EF4-FFF2-40B4-BE49-F238E27FC236}">
                <a16:creationId xmlns:a16="http://schemas.microsoft.com/office/drawing/2014/main" id="{CCEC1600-0332-1612-E1D5-7B7E2CB12C50}"/>
              </a:ext>
            </a:extLst>
          </p:cNvPr>
          <p:cNvPicPr>
            <a:picLocks noChangeAspect="1"/>
          </p:cNvPicPr>
          <p:nvPr/>
        </p:nvPicPr>
        <p:blipFill>
          <a:blip r:embed="rId2"/>
          <a:stretch>
            <a:fillRect/>
          </a:stretch>
        </p:blipFill>
        <p:spPr>
          <a:xfrm>
            <a:off x="509869" y="1272941"/>
            <a:ext cx="11213697" cy="5455119"/>
          </a:xfrm>
          <a:prstGeom prst="rect">
            <a:avLst/>
          </a:prstGeom>
          <a:ln>
            <a:noFill/>
          </a:ln>
        </p:spPr>
      </p:pic>
    </p:spTree>
    <p:extLst>
      <p:ext uri="{BB962C8B-B14F-4D97-AF65-F5344CB8AC3E}">
        <p14:creationId xmlns:p14="http://schemas.microsoft.com/office/powerpoint/2010/main" val="41502486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71B52-AEF3-9A4B-08FE-93D7A0769D28}"/>
              </a:ext>
            </a:extLst>
          </p:cNvPr>
          <p:cNvSpPr>
            <a:spLocks noGrp="1"/>
          </p:cNvSpPr>
          <p:nvPr>
            <p:ph type="title"/>
          </p:nvPr>
        </p:nvSpPr>
        <p:spPr>
          <a:xfrm>
            <a:off x="779646" y="594845"/>
            <a:ext cx="10950074" cy="1143000"/>
          </a:xfrm>
        </p:spPr>
        <p:txBody>
          <a:bodyPr/>
          <a:lstStyle/>
          <a:p>
            <a:r>
              <a:rPr lang="en-US" dirty="0"/>
              <a:t>Areas of focus</a:t>
            </a:r>
          </a:p>
        </p:txBody>
      </p:sp>
      <p:sp>
        <p:nvSpPr>
          <p:cNvPr id="3" name="Content Placeholder 2">
            <a:extLst>
              <a:ext uri="{FF2B5EF4-FFF2-40B4-BE49-F238E27FC236}">
                <a16:creationId xmlns:a16="http://schemas.microsoft.com/office/drawing/2014/main" id="{6C858AC2-1EE5-472D-EF44-47434FB6BE08}"/>
              </a:ext>
            </a:extLst>
          </p:cNvPr>
          <p:cNvSpPr>
            <a:spLocks noGrp="1"/>
          </p:cNvSpPr>
          <p:nvPr>
            <p:ph sz="half" idx="2"/>
          </p:nvPr>
        </p:nvSpPr>
        <p:spPr>
          <a:xfrm>
            <a:off x="462281" y="1963554"/>
            <a:ext cx="7005320" cy="4668252"/>
          </a:xfrm>
        </p:spPr>
        <p:txBody>
          <a:bodyPr>
            <a:normAutofit fontScale="92500"/>
          </a:bodyPr>
          <a:lstStyle/>
          <a:p>
            <a:r>
              <a:rPr lang="en-US" dirty="0"/>
              <a:t>     We have created 3 Reports Based on the requirements: </a:t>
            </a:r>
          </a:p>
          <a:p>
            <a:pPr marL="285750" indent="-285750">
              <a:buFont typeface="Arial" panose="020B0604020202020204" pitchFamily="34" charset="0"/>
              <a:buChar char="•"/>
            </a:pPr>
            <a:r>
              <a:rPr lang="en-US" dirty="0"/>
              <a:t>In the </a:t>
            </a:r>
            <a:r>
              <a:rPr lang="en-US" b="1" dirty="0"/>
              <a:t>Main Tab</a:t>
            </a:r>
            <a:r>
              <a:rPr lang="en-US" dirty="0"/>
              <a:t>, I have used slicers on Date and Moments (i.e., AM; PM) to quantify the overall metrics running throughout the day in the hospital.</a:t>
            </a:r>
          </a:p>
          <a:p>
            <a:endParaRPr lang="en-US" dirty="0"/>
          </a:p>
          <a:p>
            <a:pPr marL="285750" indent="-285750">
              <a:buFont typeface="Arial" panose="020B0604020202020204" pitchFamily="34" charset="0"/>
              <a:buChar char="•"/>
            </a:pPr>
            <a:r>
              <a:rPr lang="en-GB" dirty="0"/>
              <a:t>Using the </a:t>
            </a:r>
            <a:r>
              <a:rPr lang="en-GB" b="1" dirty="0"/>
              <a:t>Doctors’ Tab</a:t>
            </a:r>
            <a:r>
              <a:rPr lang="en-GB" dirty="0"/>
              <a:t>, we would be able to look at the individual doctor’s performance metrics like customer satisfaction, the number of patients he was visited, by the revenue he has generated, and his appointment fees. This tab does have a slicer of the Doctor's Name for easy workarounds.</a:t>
            </a:r>
          </a:p>
          <a:p>
            <a:endParaRPr lang="en-US" dirty="0"/>
          </a:p>
          <a:p>
            <a:pPr marL="285750" indent="-285750">
              <a:buFont typeface="Arial" panose="020B0604020202020204" pitchFamily="34" charset="0"/>
              <a:buChar char="•"/>
            </a:pPr>
            <a:r>
              <a:rPr lang="en-GB" dirty="0"/>
              <a:t>Using the </a:t>
            </a:r>
            <a:r>
              <a:rPr lang="en-GB" b="1" dirty="0"/>
              <a:t>Patients’ Tab</a:t>
            </a:r>
            <a:r>
              <a:rPr lang="en-GB" dirty="0"/>
              <a:t>, we can look at a customer’s profile which would involve metrics like the most frequently visited department, their age, their race, their waiting time, number of visits, the total amount that they have paid to the hospital, etc.  We would be able to see all the details in a single report along with an Interactive slicer of Patient’s ID</a:t>
            </a:r>
            <a:endParaRPr lang="en-US" dirty="0"/>
          </a:p>
        </p:txBody>
      </p:sp>
      <p:pic>
        <p:nvPicPr>
          <p:cNvPr id="6" name="Picture 5">
            <a:extLst>
              <a:ext uri="{FF2B5EF4-FFF2-40B4-BE49-F238E27FC236}">
                <a16:creationId xmlns:a16="http://schemas.microsoft.com/office/drawing/2014/main" id="{76761499-3AD2-0D7F-2CF0-0E56E2D25D85}"/>
              </a:ext>
            </a:extLst>
          </p:cNvPr>
          <p:cNvPicPr>
            <a:picLocks noChangeAspect="1"/>
          </p:cNvPicPr>
          <p:nvPr/>
        </p:nvPicPr>
        <p:blipFill>
          <a:blip r:embed="rId2"/>
          <a:stretch>
            <a:fillRect/>
          </a:stretch>
        </p:blipFill>
        <p:spPr>
          <a:xfrm>
            <a:off x="7467601" y="1124305"/>
            <a:ext cx="4490720" cy="2575075"/>
          </a:xfrm>
          <a:prstGeom prst="rect">
            <a:avLst/>
          </a:prstGeom>
          <a:ln>
            <a:solidFill>
              <a:srgbClr val="465359"/>
            </a:solidFill>
          </a:ln>
        </p:spPr>
      </p:pic>
      <p:pic>
        <p:nvPicPr>
          <p:cNvPr id="8" name="Picture 7">
            <a:extLst>
              <a:ext uri="{FF2B5EF4-FFF2-40B4-BE49-F238E27FC236}">
                <a16:creationId xmlns:a16="http://schemas.microsoft.com/office/drawing/2014/main" id="{614841F1-757B-4E39-78D7-80A5109E7DED}"/>
              </a:ext>
            </a:extLst>
          </p:cNvPr>
          <p:cNvPicPr>
            <a:picLocks noChangeAspect="1"/>
          </p:cNvPicPr>
          <p:nvPr/>
        </p:nvPicPr>
        <p:blipFill>
          <a:blip r:embed="rId3"/>
          <a:stretch>
            <a:fillRect/>
          </a:stretch>
        </p:blipFill>
        <p:spPr>
          <a:xfrm>
            <a:off x="7467601" y="3899075"/>
            <a:ext cx="4490720" cy="2533035"/>
          </a:xfrm>
          <a:prstGeom prst="rect">
            <a:avLst/>
          </a:prstGeom>
          <a:ln>
            <a:solidFill>
              <a:srgbClr val="465359"/>
            </a:solidFill>
          </a:ln>
        </p:spPr>
      </p:pic>
    </p:spTree>
    <p:extLst>
      <p:ext uri="{BB962C8B-B14F-4D97-AF65-F5344CB8AC3E}">
        <p14:creationId xmlns:p14="http://schemas.microsoft.com/office/powerpoint/2010/main" val="22810070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31647-D976-CB2E-A401-D9C64E154F07}"/>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B05ED2AC-BA04-3089-341C-5BE6B44A8499}"/>
              </a:ext>
            </a:extLst>
          </p:cNvPr>
          <p:cNvSpPr>
            <a:spLocks noGrp="1"/>
          </p:cNvSpPr>
          <p:nvPr>
            <p:ph sz="half" idx="2"/>
          </p:nvPr>
        </p:nvSpPr>
        <p:spPr>
          <a:xfrm>
            <a:off x="457201" y="1982804"/>
            <a:ext cx="6168725" cy="4263992"/>
          </a:xfrm>
        </p:spPr>
        <p:txBody>
          <a:bodyPr>
            <a:normAutofit/>
          </a:bodyPr>
          <a:lstStyle/>
          <a:p>
            <a:r>
              <a:rPr lang="en-US" dirty="0"/>
              <a:t>Columbia Asia Hospitals are known for their focus on efficiency and affordability. This project report likely details the planning and execution of a great hospital management system by its aspects and. It might delve into aspects like:</a:t>
            </a:r>
          </a:p>
          <a:p>
            <a:pPr marL="285750" indent="-285750">
              <a:buFont typeface="Arial" panose="020B0604020202020204" pitchFamily="34" charset="0"/>
              <a:buChar char="•"/>
            </a:pPr>
            <a:r>
              <a:rPr lang="en-US" dirty="0"/>
              <a:t>Services Offered: The specific medical specialties the hospital will cater to all age and races’ patients.</a:t>
            </a:r>
          </a:p>
          <a:p>
            <a:pPr marL="285750" indent="-285750">
              <a:buFont typeface="Arial" panose="020B0604020202020204" pitchFamily="34" charset="0"/>
              <a:buChar char="•"/>
            </a:pPr>
            <a:r>
              <a:rPr lang="en-US" dirty="0"/>
              <a:t>Project Management: Strategies to ensure the project stays on schedule and within budget.</a:t>
            </a:r>
          </a:p>
          <a:p>
            <a:r>
              <a:rPr lang="en-US" dirty="0"/>
              <a:t>By outlining these elements, the report provides a roadmap for establishing a new Columbia Asia hospital that delivers quality healthcare at an accessible cost.</a:t>
            </a:r>
          </a:p>
        </p:txBody>
      </p:sp>
      <p:pic>
        <p:nvPicPr>
          <p:cNvPr id="2050" name="Picture 2">
            <a:extLst>
              <a:ext uri="{FF2B5EF4-FFF2-40B4-BE49-F238E27FC236}">
                <a16:creationId xmlns:a16="http://schemas.microsoft.com/office/drawing/2014/main" id="{546FFFB1-A4D7-613B-DDE1-5C9D515F9B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5926" y="1047750"/>
            <a:ext cx="5108874"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3504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B045D6AF-532B-394C-0C6F-38B6628CE9DF}"/>
              </a:ext>
            </a:extLst>
          </p:cNvPr>
          <p:cNvSpPr>
            <a:spLocks noGrp="1"/>
          </p:cNvSpPr>
          <p:nvPr>
            <p:ph type="title"/>
          </p:nvPr>
        </p:nvSpPr>
        <p:spPr>
          <a:xfrm>
            <a:off x="462151" y="666984"/>
            <a:ext cx="3672970" cy="2125911"/>
          </a:xfrm>
        </p:spPr>
        <p:txBody>
          <a:bodyPr/>
          <a:lstStyle/>
          <a:p>
            <a:r>
              <a:rPr lang="en-US" dirty="0"/>
              <a:t>Thank you</a:t>
            </a:r>
          </a:p>
        </p:txBody>
      </p:sp>
      <p:sp>
        <p:nvSpPr>
          <p:cNvPr id="3" name="Content Placeholder 2">
            <a:extLst>
              <a:ext uri="{FF2B5EF4-FFF2-40B4-BE49-F238E27FC236}">
                <a16:creationId xmlns:a16="http://schemas.microsoft.com/office/drawing/2014/main" id="{2F59B25D-9615-9332-C32E-4F458417E11E}"/>
              </a:ext>
            </a:extLst>
          </p:cNvPr>
          <p:cNvSpPr>
            <a:spLocks noGrp="1"/>
          </p:cNvSpPr>
          <p:nvPr>
            <p:ph sz="quarter" idx="4"/>
          </p:nvPr>
        </p:nvSpPr>
        <p:spPr>
          <a:xfrm>
            <a:off x="462151" y="2862479"/>
            <a:ext cx="3672970" cy="3491849"/>
          </a:xfrm>
        </p:spPr>
        <p:txBody>
          <a:bodyPr/>
          <a:lstStyle/>
          <a:p>
            <a:r>
              <a:rPr lang="en-US" dirty="0"/>
              <a:t>Suman Bera</a:t>
            </a:r>
          </a:p>
          <a:p>
            <a:r>
              <a:rPr lang="en-US" dirty="0"/>
              <a:t>7501823400</a:t>
            </a:r>
          </a:p>
          <a:p>
            <a:r>
              <a:rPr lang="en-US" dirty="0"/>
              <a:t>sumanbera.123@outlook.com</a:t>
            </a:r>
          </a:p>
        </p:txBody>
      </p:sp>
      <p:pic>
        <p:nvPicPr>
          <p:cNvPr id="23" name="Picture Placeholder 22" descr="A group of people giving each other a high five">
            <a:extLst>
              <a:ext uri="{FF2B5EF4-FFF2-40B4-BE49-F238E27FC236}">
                <a16:creationId xmlns:a16="http://schemas.microsoft.com/office/drawing/2014/main" id="{D92A2E6E-E7AB-92FB-0E6F-133483021C22}"/>
              </a:ext>
            </a:extLst>
          </p:cNvPr>
          <p:cNvPicPr>
            <a:picLocks noGrp="1" noChangeAspect="1"/>
          </p:cNvPicPr>
          <p:nvPr>
            <p:ph type="pic" sz="quarter" idx="13"/>
          </p:nvPr>
        </p:nvPicPr>
        <p:blipFill rotWithShape="1">
          <a:blip r:embed="rId3"/>
          <a:srcRect l="6095" r="6095"/>
          <a:stretch/>
        </p:blipFill>
        <p:spPr>
          <a:xfrm>
            <a:off x="4231970" y="666985"/>
            <a:ext cx="7497880" cy="5687344"/>
          </a:xfrm>
        </p:spPr>
      </p:pic>
    </p:spTree>
    <p:extLst>
      <p:ext uri="{BB962C8B-B14F-4D97-AF65-F5344CB8AC3E}">
        <p14:creationId xmlns:p14="http://schemas.microsoft.com/office/powerpoint/2010/main" val="277095936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23E1E4-7CB2-923B-9D41-672CB85E05DA}"/>
              </a:ext>
            </a:extLst>
          </p:cNvPr>
          <p:cNvSpPr>
            <a:spLocks noGrp="1"/>
          </p:cNvSpPr>
          <p:nvPr>
            <p:ph type="title"/>
          </p:nvPr>
        </p:nvSpPr>
        <p:spPr>
          <a:xfrm>
            <a:off x="457200" y="640079"/>
            <a:ext cx="3657600" cy="2100851"/>
          </a:xfrm>
        </p:spPr>
        <p:txBody>
          <a:bodyPr/>
          <a:lstStyle/>
          <a:p>
            <a:r>
              <a:rPr lang="en-US" dirty="0"/>
              <a:t>Agenda	</a:t>
            </a:r>
          </a:p>
        </p:txBody>
      </p:sp>
      <p:sp>
        <p:nvSpPr>
          <p:cNvPr id="8" name="Content Placeholder 7">
            <a:extLst>
              <a:ext uri="{FF2B5EF4-FFF2-40B4-BE49-F238E27FC236}">
                <a16:creationId xmlns:a16="http://schemas.microsoft.com/office/drawing/2014/main" id="{1A667A9A-3428-68BE-D555-0DE1859FDF8A}"/>
              </a:ext>
            </a:extLst>
          </p:cNvPr>
          <p:cNvSpPr>
            <a:spLocks noGrp="1"/>
          </p:cNvSpPr>
          <p:nvPr>
            <p:ph sz="quarter" idx="4"/>
          </p:nvPr>
        </p:nvSpPr>
        <p:spPr>
          <a:xfrm>
            <a:off x="457201" y="2862470"/>
            <a:ext cx="3657600" cy="3510898"/>
          </a:xfrm>
        </p:spPr>
        <p:txBody>
          <a:bodyPr/>
          <a:lstStyle/>
          <a:p>
            <a:r>
              <a:rPr lang="en-US" dirty="0"/>
              <a:t>Introduction</a:t>
            </a:r>
          </a:p>
          <a:p>
            <a:r>
              <a:rPr lang="en-US" dirty="0"/>
              <a:t>Problem Statement</a:t>
            </a:r>
          </a:p>
          <a:p>
            <a:r>
              <a:rPr lang="en-US" dirty="0"/>
              <a:t>Brief Overview of Columbia Asia Hospital system</a:t>
            </a:r>
          </a:p>
          <a:p>
            <a:r>
              <a:rPr lang="en-US" dirty="0"/>
              <a:t>Analytical Approach and Tools</a:t>
            </a:r>
          </a:p>
          <a:p>
            <a:r>
              <a:rPr lang="en-US" dirty="0"/>
              <a:t>Dashboard and Visualizations</a:t>
            </a:r>
          </a:p>
          <a:p>
            <a:r>
              <a:rPr lang="en-US" dirty="0"/>
              <a:t>Summery</a:t>
            </a:r>
          </a:p>
          <a:p>
            <a:r>
              <a:rPr lang="en-US" dirty="0"/>
              <a:t>Conclusion</a:t>
            </a:r>
          </a:p>
        </p:txBody>
      </p:sp>
      <p:pic>
        <p:nvPicPr>
          <p:cNvPr id="34" name="Picture Placeholder 21" descr="A close-up of a stethoscope">
            <a:extLst>
              <a:ext uri="{FF2B5EF4-FFF2-40B4-BE49-F238E27FC236}">
                <a16:creationId xmlns:a16="http://schemas.microsoft.com/office/drawing/2014/main" id="{63F55FD3-B051-BD22-347E-065B72C87E1C}"/>
              </a:ext>
            </a:extLst>
          </p:cNvPr>
          <p:cNvPicPr>
            <a:picLocks noGrp="1" noChangeAspect="1"/>
          </p:cNvPicPr>
          <p:nvPr>
            <p:ph type="pic" sz="quarter" idx="13"/>
          </p:nvPr>
        </p:nvPicPr>
        <p:blipFill>
          <a:blip r:embed="rId3"/>
          <a:srcRect l="148" r="148"/>
          <a:stretch/>
        </p:blipFill>
        <p:spPr>
          <a:xfrm>
            <a:off x="4242815" y="640080"/>
            <a:ext cx="7491984" cy="5751576"/>
          </a:xfrm>
        </p:spPr>
      </p:pic>
    </p:spTree>
    <p:extLst>
      <p:ext uri="{BB962C8B-B14F-4D97-AF65-F5344CB8AC3E}">
        <p14:creationId xmlns:p14="http://schemas.microsoft.com/office/powerpoint/2010/main" val="22011259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66CF7-69F4-F432-4747-28EF15528DB9}"/>
              </a:ext>
            </a:extLst>
          </p:cNvPr>
          <p:cNvSpPr>
            <a:spLocks noGrp="1"/>
          </p:cNvSpPr>
          <p:nvPr>
            <p:ph type="ctrTitle"/>
          </p:nvPr>
        </p:nvSpPr>
        <p:spPr>
          <a:xfrm>
            <a:off x="436882" y="629920"/>
            <a:ext cx="3606800" cy="2809240"/>
          </a:xfrm>
        </p:spPr>
        <p:txBody>
          <a:bodyPr/>
          <a:lstStyle/>
          <a:p>
            <a:r>
              <a:rPr lang="en-US" dirty="0"/>
              <a:t>About Columbia Asia</a:t>
            </a:r>
            <a:br>
              <a:rPr lang="en-US" dirty="0"/>
            </a:br>
            <a:br>
              <a:rPr lang="en-US" dirty="0"/>
            </a:br>
            <a:endParaRPr lang="en-US" dirty="0"/>
          </a:p>
        </p:txBody>
      </p:sp>
      <p:sp>
        <p:nvSpPr>
          <p:cNvPr id="3" name="Subtitle 2">
            <a:extLst>
              <a:ext uri="{FF2B5EF4-FFF2-40B4-BE49-F238E27FC236}">
                <a16:creationId xmlns:a16="http://schemas.microsoft.com/office/drawing/2014/main" id="{44082E89-DB15-6D26-7098-DA9792B0B085}"/>
              </a:ext>
            </a:extLst>
          </p:cNvPr>
          <p:cNvSpPr>
            <a:spLocks noGrp="1"/>
          </p:cNvSpPr>
          <p:nvPr>
            <p:ph type="subTitle" idx="1"/>
          </p:nvPr>
        </p:nvSpPr>
        <p:spPr>
          <a:xfrm>
            <a:off x="436882" y="2985970"/>
            <a:ext cx="3606800" cy="2271076"/>
          </a:xfrm>
        </p:spPr>
        <p:txBody>
          <a:bodyPr/>
          <a:lstStyle/>
          <a:p>
            <a:pPr marL="285750" indent="-285750">
              <a:buFont typeface="Arial" panose="020B0604020202020204" pitchFamily="34" charset="0"/>
              <a:buChar char="•"/>
            </a:pPr>
            <a:r>
              <a:rPr lang="en-US" dirty="0"/>
              <a:t>Columbia Asia is a Malaysian subsidiary of the American private healthcare conglomerate Columbia in 1996.</a:t>
            </a:r>
          </a:p>
          <a:p>
            <a:endParaRPr lang="en-US" dirty="0"/>
          </a:p>
          <a:p>
            <a:pPr marL="285750" indent="-285750">
              <a:buFont typeface="Arial" panose="020B0604020202020204" pitchFamily="34" charset="0"/>
              <a:buChar char="•"/>
            </a:pPr>
            <a:r>
              <a:rPr lang="en-US" dirty="0"/>
              <a:t>Its first hospital opened in 1997 in Sarawak, East Malaysia (Mukhtar, 2021).</a:t>
            </a:r>
          </a:p>
        </p:txBody>
      </p:sp>
      <p:pic>
        <p:nvPicPr>
          <p:cNvPr id="21" name="Picture Placeholder 20" descr="A person in a white coat with a stethoscope around her neck">
            <a:extLst>
              <a:ext uri="{FF2B5EF4-FFF2-40B4-BE49-F238E27FC236}">
                <a16:creationId xmlns:a16="http://schemas.microsoft.com/office/drawing/2014/main" id="{244AC564-6A07-A90A-B027-67CD2423BBD3}"/>
              </a:ext>
            </a:extLst>
          </p:cNvPr>
          <p:cNvPicPr>
            <a:picLocks noGrp="1" noChangeAspect="1"/>
          </p:cNvPicPr>
          <p:nvPr>
            <p:ph type="pic" sz="quarter" idx="13"/>
          </p:nvPr>
        </p:nvPicPr>
        <p:blipFill>
          <a:blip r:embed="rId3"/>
          <a:srcRect t="354" b="354"/>
          <a:stretch/>
        </p:blipFill>
        <p:spPr>
          <a:xfrm>
            <a:off x="4236720" y="650240"/>
            <a:ext cx="7518398" cy="5713918"/>
          </a:xfrm>
        </p:spPr>
      </p:pic>
    </p:spTree>
    <p:extLst>
      <p:ext uri="{BB962C8B-B14F-4D97-AF65-F5344CB8AC3E}">
        <p14:creationId xmlns:p14="http://schemas.microsoft.com/office/powerpoint/2010/main" val="16053062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10E5D-68C6-D8E5-009B-58FD859ACF8E}"/>
              </a:ext>
            </a:extLst>
          </p:cNvPr>
          <p:cNvSpPr>
            <a:spLocks noGrp="1"/>
          </p:cNvSpPr>
          <p:nvPr>
            <p:ph type="ctrTitle"/>
          </p:nvPr>
        </p:nvSpPr>
        <p:spPr>
          <a:xfrm>
            <a:off x="436882" y="629920"/>
            <a:ext cx="5344158" cy="1391920"/>
          </a:xfrm>
        </p:spPr>
        <p:txBody>
          <a:bodyPr anchor="b">
            <a:normAutofit/>
          </a:bodyPr>
          <a:lstStyle/>
          <a:p>
            <a:r>
              <a:rPr lang="en-US" dirty="0"/>
              <a:t>PROBLEM STATEMENT</a:t>
            </a:r>
          </a:p>
        </p:txBody>
      </p:sp>
      <p:sp>
        <p:nvSpPr>
          <p:cNvPr id="12" name="Subtitle 2">
            <a:extLst>
              <a:ext uri="{FF2B5EF4-FFF2-40B4-BE49-F238E27FC236}">
                <a16:creationId xmlns:a16="http://schemas.microsoft.com/office/drawing/2014/main" id="{6D3B0ABE-57EE-2E54-D1AC-0A6AE60C4FEE}"/>
              </a:ext>
            </a:extLst>
          </p:cNvPr>
          <p:cNvSpPr>
            <a:spLocks noGrp="1"/>
          </p:cNvSpPr>
          <p:nvPr>
            <p:ph type="subTitle" idx="1"/>
          </p:nvPr>
        </p:nvSpPr>
        <p:spPr>
          <a:xfrm>
            <a:off x="436881" y="2245359"/>
            <a:ext cx="4914766" cy="4193941"/>
          </a:xfrm>
        </p:spPr>
        <p:txBody>
          <a:bodyPr/>
          <a:lstStyle/>
          <a:p>
            <a:pPr marL="342900" indent="-342900">
              <a:buFont typeface="Wingdings" panose="05000000000000000000" pitchFamily="2" charset="2"/>
              <a:buChar char="Ø"/>
            </a:pPr>
            <a:r>
              <a:rPr lang="en-US" sz="1800" dirty="0"/>
              <a:t>The healthcare industry continuously strives to understand patient demographics and their healthcare utilization patterns to optimize services and improve patient outcomes.</a:t>
            </a:r>
          </a:p>
          <a:p>
            <a:pPr marL="342900" indent="-342900">
              <a:buFont typeface="Wingdings" panose="05000000000000000000" pitchFamily="2" charset="2"/>
              <a:buChar char="Ø"/>
            </a:pPr>
            <a:endParaRPr lang="en-US" sz="1800" dirty="0"/>
          </a:p>
          <a:p>
            <a:pPr marL="342900" indent="-342900">
              <a:buFont typeface="Wingdings" panose="05000000000000000000" pitchFamily="2" charset="2"/>
              <a:buChar char="Ø"/>
            </a:pPr>
            <a:r>
              <a:rPr lang="en-US" sz="1800" dirty="0"/>
              <a:t>This presentation focuses on analyzing department referrals, physician billing patterns, Satisfaction score and revenue generated for 2019 &amp; 2020.</a:t>
            </a:r>
          </a:p>
          <a:p>
            <a:pPr marL="342900" indent="-342900">
              <a:buFont typeface="Wingdings" panose="05000000000000000000" pitchFamily="2" charset="2"/>
              <a:buChar char="Ø"/>
            </a:pPr>
            <a:endParaRPr lang="en-US" sz="1800" dirty="0">
              <a:latin typeface="Baskerville Old Face" panose="02020602080505020303" pitchFamily="18" charset="0"/>
            </a:endParaRPr>
          </a:p>
          <a:p>
            <a:pPr marL="342900" indent="-342900">
              <a:buFont typeface="Wingdings" panose="05000000000000000000" pitchFamily="2" charset="2"/>
              <a:buChar char="Ø"/>
            </a:pPr>
            <a:r>
              <a:rPr lang="en-US" sz="1800" dirty="0"/>
              <a:t>Let us also see in detail regarding patient’s age group, visits w.r.t to AM/PM, Wait time etc.</a:t>
            </a:r>
            <a:endParaRPr lang="en-US" sz="1800" dirty="0">
              <a:latin typeface="Baskerville Old Face" panose="02020602080505020303" pitchFamily="18" charset="0"/>
            </a:endParaRPr>
          </a:p>
          <a:p>
            <a:endParaRPr lang="en-US" dirty="0"/>
          </a:p>
        </p:txBody>
      </p:sp>
      <p:pic>
        <p:nvPicPr>
          <p:cNvPr id="8" name="Picture 7" descr="Pen placed on top of a signature line">
            <a:extLst>
              <a:ext uri="{FF2B5EF4-FFF2-40B4-BE49-F238E27FC236}">
                <a16:creationId xmlns:a16="http://schemas.microsoft.com/office/drawing/2014/main" id="{54F8763F-C16C-2CDC-0A8B-7C3EA6C75EEA}"/>
              </a:ext>
            </a:extLst>
          </p:cNvPr>
          <p:cNvPicPr>
            <a:picLocks noChangeAspect="1"/>
          </p:cNvPicPr>
          <p:nvPr/>
        </p:nvPicPr>
        <p:blipFill rotWithShape="1">
          <a:blip r:embed="rId2"/>
          <a:srcRect l="12170" r="-2" b="-2"/>
          <a:stretch/>
        </p:blipFill>
        <p:spPr>
          <a:xfrm>
            <a:off x="5707781" y="629920"/>
            <a:ext cx="6047337" cy="5713918"/>
          </a:xfrm>
          <a:custGeom>
            <a:avLst/>
            <a:gdLst>
              <a:gd name="connsiteX0" fmla="*/ 3806436 w 7518398"/>
              <a:gd name="connsiteY0" fmla="*/ 4479475 h 5713918"/>
              <a:gd name="connsiteX1" fmla="*/ 7518398 w 7518398"/>
              <a:gd name="connsiteY1" fmla="*/ 4479475 h 5713918"/>
              <a:gd name="connsiteX2" fmla="*/ 7518398 w 7518398"/>
              <a:gd name="connsiteY2" fmla="*/ 5713918 h 5713918"/>
              <a:gd name="connsiteX3" fmla="*/ 3806436 w 7518398"/>
              <a:gd name="connsiteY3" fmla="*/ 5713918 h 5713918"/>
              <a:gd name="connsiteX4" fmla="*/ 0 w 7518398"/>
              <a:gd name="connsiteY4" fmla="*/ 4479475 h 5713918"/>
              <a:gd name="connsiteX5" fmla="*/ 3702527 w 7518398"/>
              <a:gd name="connsiteY5" fmla="*/ 4479475 h 5713918"/>
              <a:gd name="connsiteX6" fmla="*/ 3702527 w 7518398"/>
              <a:gd name="connsiteY6" fmla="*/ 5713918 h 5713918"/>
              <a:gd name="connsiteX7" fmla="*/ 0 w 7518398"/>
              <a:gd name="connsiteY7" fmla="*/ 5713918 h 5713918"/>
              <a:gd name="connsiteX8" fmla="*/ 3806436 w 7518398"/>
              <a:gd name="connsiteY8" fmla="*/ 0 h 5713918"/>
              <a:gd name="connsiteX9" fmla="*/ 7518398 w 7518398"/>
              <a:gd name="connsiteY9" fmla="*/ 0 h 5713918"/>
              <a:gd name="connsiteX10" fmla="*/ 7518398 w 7518398"/>
              <a:gd name="connsiteY10" fmla="*/ 4379183 h 5713918"/>
              <a:gd name="connsiteX11" fmla="*/ 3806436 w 7518398"/>
              <a:gd name="connsiteY11" fmla="*/ 4379183 h 5713918"/>
              <a:gd name="connsiteX12" fmla="*/ 0 w 7518398"/>
              <a:gd name="connsiteY12" fmla="*/ 0 h 5713918"/>
              <a:gd name="connsiteX13" fmla="*/ 3702527 w 7518398"/>
              <a:gd name="connsiteY13" fmla="*/ 0 h 5713918"/>
              <a:gd name="connsiteX14" fmla="*/ 3702527 w 7518398"/>
              <a:gd name="connsiteY14" fmla="*/ 4379183 h 5713918"/>
              <a:gd name="connsiteX15" fmla="*/ 0 w 7518398"/>
              <a:gd name="connsiteY15" fmla="*/ 4379183 h 57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18398" h="5713918">
                <a:moveTo>
                  <a:pt x="3806436" y="4479475"/>
                </a:moveTo>
                <a:lnTo>
                  <a:pt x="7518398" y="4479475"/>
                </a:lnTo>
                <a:lnTo>
                  <a:pt x="7518398" y="5713918"/>
                </a:lnTo>
                <a:lnTo>
                  <a:pt x="3806436" y="5713918"/>
                </a:lnTo>
                <a:close/>
                <a:moveTo>
                  <a:pt x="0" y="4479475"/>
                </a:moveTo>
                <a:lnTo>
                  <a:pt x="3702527" y="4479475"/>
                </a:lnTo>
                <a:lnTo>
                  <a:pt x="3702527" y="5713918"/>
                </a:lnTo>
                <a:lnTo>
                  <a:pt x="0" y="5713918"/>
                </a:lnTo>
                <a:close/>
                <a:moveTo>
                  <a:pt x="3806436" y="0"/>
                </a:moveTo>
                <a:lnTo>
                  <a:pt x="7518398" y="0"/>
                </a:lnTo>
                <a:lnTo>
                  <a:pt x="7518398" y="4379183"/>
                </a:lnTo>
                <a:lnTo>
                  <a:pt x="3806436" y="4379183"/>
                </a:lnTo>
                <a:close/>
                <a:moveTo>
                  <a:pt x="0" y="0"/>
                </a:moveTo>
                <a:lnTo>
                  <a:pt x="3702527" y="0"/>
                </a:lnTo>
                <a:lnTo>
                  <a:pt x="3702527" y="4379183"/>
                </a:lnTo>
                <a:lnTo>
                  <a:pt x="0" y="4379183"/>
                </a:lnTo>
                <a:close/>
              </a:path>
            </a:pathLst>
          </a:custGeom>
          <a:noFill/>
        </p:spPr>
      </p:pic>
    </p:spTree>
    <p:extLst>
      <p:ext uri="{BB962C8B-B14F-4D97-AF65-F5344CB8AC3E}">
        <p14:creationId xmlns:p14="http://schemas.microsoft.com/office/powerpoint/2010/main" val="202465576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618A4-5020-A570-BAAC-71C22849B320}"/>
              </a:ext>
            </a:extLst>
          </p:cNvPr>
          <p:cNvSpPr>
            <a:spLocks noGrp="1"/>
          </p:cNvSpPr>
          <p:nvPr>
            <p:ph type="title"/>
          </p:nvPr>
        </p:nvSpPr>
        <p:spPr>
          <a:xfrm>
            <a:off x="457200" y="2878091"/>
            <a:ext cx="3729789" cy="3440485"/>
          </a:xfrm>
        </p:spPr>
        <p:txBody>
          <a:bodyPr/>
          <a:lstStyle/>
          <a:p>
            <a:r>
              <a:rPr lang="en-US" dirty="0"/>
              <a:t>Brief Overview of Columbia Asia Hospital system</a:t>
            </a:r>
          </a:p>
        </p:txBody>
      </p:sp>
      <p:pic>
        <p:nvPicPr>
          <p:cNvPr id="16" name="Picture Placeholder 15" descr="A group of surgeons wearing surgical caps and masks">
            <a:extLst>
              <a:ext uri="{FF2B5EF4-FFF2-40B4-BE49-F238E27FC236}">
                <a16:creationId xmlns:a16="http://schemas.microsoft.com/office/drawing/2014/main" id="{6EFD6230-A50E-3A63-7B72-59A8449CAEE2}"/>
              </a:ext>
            </a:extLst>
          </p:cNvPr>
          <p:cNvPicPr>
            <a:picLocks noGrp="1" noChangeAspect="1"/>
          </p:cNvPicPr>
          <p:nvPr>
            <p:ph type="pic" sz="quarter" idx="19"/>
          </p:nvPr>
        </p:nvPicPr>
        <p:blipFill rotWithShape="1">
          <a:blip r:embed="rId3"/>
          <a:srcRect t="35757" b="35757"/>
          <a:stretch/>
        </p:blipFill>
        <p:spPr>
          <a:xfrm>
            <a:off x="457200" y="670560"/>
            <a:ext cx="11267440" cy="2139696"/>
          </a:xfrm>
        </p:spPr>
      </p:pic>
      <p:sp>
        <p:nvSpPr>
          <p:cNvPr id="10" name="Content Placeholder 9">
            <a:extLst>
              <a:ext uri="{FF2B5EF4-FFF2-40B4-BE49-F238E27FC236}">
                <a16:creationId xmlns:a16="http://schemas.microsoft.com/office/drawing/2014/main" id="{C9475E86-FFB0-87BC-084C-C728916152B0}"/>
              </a:ext>
            </a:extLst>
          </p:cNvPr>
          <p:cNvSpPr>
            <a:spLocks noGrp="1"/>
          </p:cNvSpPr>
          <p:nvPr>
            <p:ph sz="quarter" idx="4"/>
          </p:nvPr>
        </p:nvSpPr>
        <p:spPr>
          <a:xfrm>
            <a:off x="4186989" y="3195724"/>
            <a:ext cx="7418813" cy="3440485"/>
          </a:xfrm>
        </p:spPr>
        <p:txBody>
          <a:bodyPr/>
          <a:lstStyle/>
          <a:p>
            <a:pPr marL="285750" indent="-285750">
              <a:lnSpc>
                <a:spcPct val="90000"/>
              </a:lnSpc>
              <a:spcAft>
                <a:spcPts val="600"/>
              </a:spcAft>
              <a:buFont typeface="Arial" panose="020B0604020202020204" pitchFamily="34" charset="0"/>
              <a:buChar char="•"/>
            </a:pPr>
            <a:r>
              <a:rPr lang="en-US" sz="1800" dirty="0"/>
              <a:t>Total number of Patients across the Hospital : 9216</a:t>
            </a:r>
          </a:p>
          <a:p>
            <a:r>
              <a:rPr lang="en-US" dirty="0"/>
              <a:t>Total Revenue generated throughout the month: $509.31 Million</a:t>
            </a:r>
          </a:p>
          <a:p>
            <a:r>
              <a:rPr lang="en-US" dirty="0"/>
              <a:t>Number of Doctors available: 22</a:t>
            </a:r>
          </a:p>
          <a:p>
            <a:r>
              <a:rPr lang="en-US" dirty="0"/>
              <a:t>Number of available Departments: 7</a:t>
            </a:r>
          </a:p>
          <a:p>
            <a:r>
              <a:rPr lang="en-US" dirty="0"/>
              <a:t>Average Satisfaction score given by the Patients: 5.47 for the services</a:t>
            </a:r>
          </a:p>
          <a:p>
            <a:r>
              <a:rPr lang="en-US" dirty="0"/>
              <a:t>Highest visited department: General Practice.</a:t>
            </a:r>
          </a:p>
          <a:p>
            <a:r>
              <a:rPr lang="en-US" dirty="0"/>
              <a:t>By this report, we will understand the procedure and practices of Columbia Asia Hospital, their services, their profits, gender/race basis analysis and much more. </a:t>
            </a:r>
          </a:p>
          <a:p>
            <a:endParaRPr lang="en-US" dirty="0"/>
          </a:p>
        </p:txBody>
      </p:sp>
    </p:spTree>
    <p:extLst>
      <p:ext uri="{BB962C8B-B14F-4D97-AF65-F5344CB8AC3E}">
        <p14:creationId xmlns:p14="http://schemas.microsoft.com/office/powerpoint/2010/main" val="36958200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62151" y="666984"/>
            <a:ext cx="3672970" cy="2125911"/>
          </a:xfrm>
        </p:spPr>
        <p:txBody>
          <a:bodyPr anchor="b">
            <a:normAutofit/>
          </a:bodyPr>
          <a:lstStyle/>
          <a:p>
            <a:r>
              <a:rPr lang="en-US" dirty="0"/>
              <a:t>Analytical Approach and Tools</a:t>
            </a:r>
          </a:p>
        </p:txBody>
      </p:sp>
      <p:sp>
        <p:nvSpPr>
          <p:cNvPr id="34" name="Content Placeholder 33">
            <a:extLst>
              <a:ext uri="{FF2B5EF4-FFF2-40B4-BE49-F238E27FC236}">
                <a16:creationId xmlns:a16="http://schemas.microsoft.com/office/drawing/2014/main" id="{C69167C3-302B-24DE-9CF7-D85D5D5DD20A}"/>
              </a:ext>
            </a:extLst>
          </p:cNvPr>
          <p:cNvSpPr>
            <a:spLocks noGrp="1"/>
          </p:cNvSpPr>
          <p:nvPr>
            <p:ph sz="quarter" idx="4"/>
          </p:nvPr>
        </p:nvSpPr>
        <p:spPr>
          <a:xfrm>
            <a:off x="462150" y="2862479"/>
            <a:ext cx="4244603" cy="3491849"/>
          </a:xfrm>
        </p:spPr>
        <p:txBody>
          <a:bodyPr anchor="t">
            <a:normAutofit/>
          </a:bodyPr>
          <a:lstStyle/>
          <a:p>
            <a:pPr>
              <a:lnSpc>
                <a:spcPct val="90000"/>
              </a:lnSpc>
            </a:pPr>
            <a:r>
              <a:rPr lang="en-US" sz="1500" dirty="0"/>
              <a:t>Data Cleaning: Utilized functions using Power Query Editor to check column status, health, Null values etc.</a:t>
            </a:r>
          </a:p>
          <a:p>
            <a:pPr>
              <a:lnSpc>
                <a:spcPct val="90000"/>
              </a:lnSpc>
            </a:pPr>
            <a:r>
              <a:rPr lang="en-US" sz="1500" dirty="0"/>
              <a:t>Data Enrichment: Enhanced the dataset with additional variables using different DAX functions to cross reference external data sources.</a:t>
            </a:r>
          </a:p>
          <a:p>
            <a:pPr>
              <a:lnSpc>
                <a:spcPct val="90000"/>
              </a:lnSpc>
            </a:pPr>
            <a:r>
              <a:rPr lang="en-US" sz="1500" dirty="0"/>
              <a:t>Descriptive Analysis: Employed New measures for summarizing key metrics and identifying distribution patterns across different departments and Patient category.</a:t>
            </a:r>
          </a:p>
          <a:p>
            <a:pPr>
              <a:lnSpc>
                <a:spcPct val="90000"/>
              </a:lnSpc>
            </a:pPr>
            <a:r>
              <a:rPr lang="en-US" sz="1500" dirty="0"/>
              <a:t>Visualization: Created dynamic charts and Reports for data representation, enabling interactive data exploration.</a:t>
            </a:r>
          </a:p>
        </p:txBody>
      </p:sp>
      <p:pic>
        <p:nvPicPr>
          <p:cNvPr id="8" name="Picture 7" descr="A person in a white coat&#10;&#10;Description automatically generated">
            <a:extLst>
              <a:ext uri="{FF2B5EF4-FFF2-40B4-BE49-F238E27FC236}">
                <a16:creationId xmlns:a16="http://schemas.microsoft.com/office/drawing/2014/main" id="{B885D44B-55A2-F41E-9CFD-F6C647FA28EC}"/>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l="6068" r="2" b="2"/>
          <a:stretch/>
        </p:blipFill>
        <p:spPr>
          <a:xfrm>
            <a:off x="4822256" y="666985"/>
            <a:ext cx="6907593" cy="5687344"/>
          </a:xfrm>
          <a:custGeom>
            <a:avLst/>
            <a:gdLst>
              <a:gd name="connsiteX0" fmla="*/ 3803282 w 7497880"/>
              <a:gd name="connsiteY0" fmla="*/ 0 h 5687344"/>
              <a:gd name="connsiteX1" fmla="*/ 7497880 w 7497880"/>
              <a:gd name="connsiteY1" fmla="*/ 0 h 5687344"/>
              <a:gd name="connsiteX2" fmla="*/ 7497880 w 7497880"/>
              <a:gd name="connsiteY2" fmla="*/ 4581885 h 5687344"/>
              <a:gd name="connsiteX3" fmla="*/ 3803282 w 7497880"/>
              <a:gd name="connsiteY3" fmla="*/ 4581885 h 5687344"/>
              <a:gd name="connsiteX4" fmla="*/ 0 w 7497880"/>
              <a:gd name="connsiteY4" fmla="*/ 0 h 5687344"/>
              <a:gd name="connsiteX5" fmla="*/ 3699373 w 7497880"/>
              <a:gd name="connsiteY5" fmla="*/ 0 h 5687344"/>
              <a:gd name="connsiteX6" fmla="*/ 3699373 w 7497880"/>
              <a:gd name="connsiteY6" fmla="*/ 4581885 h 5687344"/>
              <a:gd name="connsiteX7" fmla="*/ 2 w 7497880"/>
              <a:gd name="connsiteY7" fmla="*/ 4581885 h 5687344"/>
              <a:gd name="connsiteX8" fmla="*/ 2 w 7497880"/>
              <a:gd name="connsiteY8" fmla="*/ 4679200 h 5687344"/>
              <a:gd name="connsiteX9" fmla="*/ 3699373 w 7497880"/>
              <a:gd name="connsiteY9" fmla="*/ 4679200 h 5687344"/>
              <a:gd name="connsiteX10" fmla="*/ 3699373 w 7497880"/>
              <a:gd name="connsiteY10" fmla="*/ 5679350 h 5687344"/>
              <a:gd name="connsiteX11" fmla="*/ 3803282 w 7497880"/>
              <a:gd name="connsiteY11" fmla="*/ 5679350 h 5687344"/>
              <a:gd name="connsiteX12" fmla="*/ 3803282 w 7497880"/>
              <a:gd name="connsiteY12" fmla="*/ 4679200 h 5687344"/>
              <a:gd name="connsiteX13" fmla="*/ 7497880 w 7497880"/>
              <a:gd name="connsiteY13" fmla="*/ 4679200 h 5687344"/>
              <a:gd name="connsiteX14" fmla="*/ 7497880 w 7497880"/>
              <a:gd name="connsiteY14" fmla="*/ 5687344 h 5687344"/>
              <a:gd name="connsiteX15" fmla="*/ 0 w 7497880"/>
              <a:gd name="connsiteY15" fmla="*/ 5687344 h 568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97880" h="5687344">
                <a:moveTo>
                  <a:pt x="3803282" y="0"/>
                </a:moveTo>
                <a:lnTo>
                  <a:pt x="7497880" y="0"/>
                </a:lnTo>
                <a:lnTo>
                  <a:pt x="7497880" y="4581885"/>
                </a:lnTo>
                <a:lnTo>
                  <a:pt x="3803282" y="4581885"/>
                </a:lnTo>
                <a:close/>
                <a:moveTo>
                  <a:pt x="0" y="0"/>
                </a:moveTo>
                <a:lnTo>
                  <a:pt x="3699373" y="0"/>
                </a:lnTo>
                <a:lnTo>
                  <a:pt x="3699373" y="4581885"/>
                </a:lnTo>
                <a:lnTo>
                  <a:pt x="2" y="4581885"/>
                </a:lnTo>
                <a:lnTo>
                  <a:pt x="2" y="4679200"/>
                </a:lnTo>
                <a:lnTo>
                  <a:pt x="3699373" y="4679200"/>
                </a:lnTo>
                <a:lnTo>
                  <a:pt x="3699373" y="5679350"/>
                </a:lnTo>
                <a:lnTo>
                  <a:pt x="3803282" y="5679350"/>
                </a:lnTo>
                <a:lnTo>
                  <a:pt x="3803282" y="4679200"/>
                </a:lnTo>
                <a:lnTo>
                  <a:pt x="7497880" y="4679200"/>
                </a:lnTo>
                <a:lnTo>
                  <a:pt x="7497880" y="5687344"/>
                </a:lnTo>
                <a:lnTo>
                  <a:pt x="0" y="5687344"/>
                </a:lnTo>
                <a:close/>
              </a:path>
            </a:pathLst>
          </a:custGeom>
          <a:noFill/>
        </p:spPr>
      </p:pic>
      <p:sp>
        <p:nvSpPr>
          <p:cNvPr id="9" name="TextBox 8">
            <a:extLst>
              <a:ext uri="{FF2B5EF4-FFF2-40B4-BE49-F238E27FC236}">
                <a16:creationId xmlns:a16="http://schemas.microsoft.com/office/drawing/2014/main" id="{C7AB5DBF-A2A7-4DE2-F570-963C7BB90678}"/>
              </a:ext>
            </a:extLst>
          </p:cNvPr>
          <p:cNvSpPr txBox="1"/>
          <p:nvPr/>
        </p:nvSpPr>
        <p:spPr>
          <a:xfrm>
            <a:off x="9570770" y="6657945"/>
            <a:ext cx="2621230"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4" tooltip="https://www.finsmes.com/2019/11/t3d-therapeutics-raises-15m-in-funding.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Tree>
    <p:extLst>
      <p:ext uri="{BB962C8B-B14F-4D97-AF65-F5344CB8AC3E}">
        <p14:creationId xmlns:p14="http://schemas.microsoft.com/office/powerpoint/2010/main" val="8374022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EBA544F6-BF8C-2C87-3906-146BEDB4C299}"/>
              </a:ext>
            </a:extLst>
          </p:cNvPr>
          <p:cNvSpPr>
            <a:spLocks noGrp="1"/>
          </p:cNvSpPr>
          <p:nvPr>
            <p:ph type="title"/>
          </p:nvPr>
        </p:nvSpPr>
        <p:spPr>
          <a:xfrm>
            <a:off x="457200" y="690880"/>
            <a:ext cx="11267440" cy="1143000"/>
          </a:xfrm>
        </p:spPr>
        <p:txBody>
          <a:bodyPr/>
          <a:lstStyle/>
          <a:p>
            <a:r>
              <a:rPr lang="en-US" dirty="0"/>
              <a:t>Demographics vs frequency of visit analysis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3"/>
          </p:nvPr>
        </p:nvSpPr>
        <p:spPr>
          <a:xfrm>
            <a:off x="457200" y="2187362"/>
            <a:ext cx="4663440" cy="4482945"/>
          </a:xfrm>
          <a:noFill/>
        </p:spPr>
        <p:txBody>
          <a:bodyPr>
            <a:normAutofit/>
          </a:bodyPr>
          <a:lstStyle/>
          <a:p>
            <a:r>
              <a:rPr lang="en-US" dirty="0"/>
              <a:t>We can understand from this analysis is </a:t>
            </a:r>
            <a:r>
              <a:rPr lang="en-GB" sz="1800" dirty="0">
                <a:effectLst/>
                <a:latin typeface="Lato" panose="020F0502020204030203" pitchFamily="34" charset="0"/>
                <a:ea typeface="Lato" panose="020F0502020204030203" pitchFamily="34" charset="0"/>
                <a:cs typeface="Lato" panose="020F0502020204030203" pitchFamily="34" charset="0"/>
              </a:rPr>
              <a:t>the most referred Race is White and its more than 25% of total referrals</a:t>
            </a:r>
            <a:endParaRPr lang="en-US" dirty="0"/>
          </a:p>
          <a:p>
            <a:r>
              <a:rPr lang="en-GB" sz="1800" dirty="0">
                <a:effectLst/>
                <a:latin typeface="Lato" panose="020F0502020204030203" pitchFamily="34" charset="0"/>
                <a:ea typeface="Lato" panose="020F0502020204030203" pitchFamily="34" charset="0"/>
                <a:cs typeface="Lato" panose="020F0502020204030203" pitchFamily="34" charset="0"/>
              </a:rPr>
              <a:t>whereas the least referred Race is Native American, lesser than 6% of total refers.</a:t>
            </a:r>
            <a:endParaRPr lang="en-US" dirty="0"/>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2"/>
          </p:nvPr>
        </p:nvSpPr>
        <p:spPr>
          <a:xfrm>
            <a:off x="5319360" y="2187361"/>
            <a:ext cx="6405279" cy="4550323"/>
          </a:xfrm>
          <a:noFill/>
        </p:spPr>
        <p:txBody>
          <a:bodyPr>
            <a:normAutofit/>
          </a:bodyPr>
          <a:lstStyle/>
          <a:p>
            <a:pPr marL="228600" marR="0">
              <a:lnSpc>
                <a:spcPct val="115000"/>
              </a:lnSpc>
              <a:spcBef>
                <a:spcPts val="0"/>
              </a:spcBef>
              <a:spcAft>
                <a:spcPts val="1000"/>
              </a:spcAft>
            </a:pPr>
            <a:r>
              <a:rPr lang="en-GB" sz="1800" dirty="0">
                <a:effectLst/>
                <a:latin typeface="Lato" panose="020F0502020204030203" pitchFamily="34" charset="0"/>
                <a:ea typeface="Lato" panose="020F0502020204030203" pitchFamily="34" charset="0"/>
                <a:cs typeface="Lato" panose="020F0502020204030203" pitchFamily="34" charset="0"/>
              </a:rPr>
              <a:t>Also, for the highest referred age group is Middle aged (31-55 yrs) people and lowest are the Kids (0-13 yrs) depending on department referral percentage.</a:t>
            </a:r>
          </a:p>
          <a:p>
            <a:pPr marL="228600" marR="0">
              <a:lnSpc>
                <a:spcPct val="115000"/>
              </a:lnSpc>
              <a:spcBef>
                <a:spcPts val="0"/>
              </a:spcBef>
              <a:spcAft>
                <a:spcPts val="1000"/>
              </a:spcAft>
            </a:pPr>
            <a:endParaRPr lang="en-US" sz="1800" dirty="0">
              <a:effectLst/>
              <a:latin typeface="Arial" panose="020B0604020202020204" pitchFamily="34" charset="0"/>
              <a:ea typeface="Arial" panose="020B0604020202020204" pitchFamily="34" charset="0"/>
            </a:endParaRPr>
          </a:p>
        </p:txBody>
      </p:sp>
      <p:pic>
        <p:nvPicPr>
          <p:cNvPr id="2" name="Picture 1">
            <a:extLst>
              <a:ext uri="{FF2B5EF4-FFF2-40B4-BE49-F238E27FC236}">
                <a16:creationId xmlns:a16="http://schemas.microsoft.com/office/drawing/2014/main" id="{DCF2AD74-17CD-EB87-BF1E-3EF69F961B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9177" y="3903679"/>
            <a:ext cx="4118207" cy="2834005"/>
          </a:xfrm>
          <a:prstGeom prst="rect">
            <a:avLst/>
          </a:prstGeom>
          <a:ln>
            <a:noFill/>
          </a:ln>
        </p:spPr>
      </p:pic>
      <p:pic>
        <p:nvPicPr>
          <p:cNvPr id="5" name="Picture 4">
            <a:extLst>
              <a:ext uri="{FF2B5EF4-FFF2-40B4-BE49-F238E27FC236}">
                <a16:creationId xmlns:a16="http://schemas.microsoft.com/office/drawing/2014/main" id="{3AE9D468-B3FA-D0BA-9F6C-1B992CEF72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96550" y="3445258"/>
            <a:ext cx="4342599" cy="3225049"/>
          </a:xfrm>
          <a:prstGeom prst="rect">
            <a:avLst/>
          </a:prstGeom>
          <a:ln>
            <a:noFill/>
          </a:ln>
        </p:spPr>
      </p:pic>
    </p:spTree>
    <p:extLst>
      <p:ext uri="{BB962C8B-B14F-4D97-AF65-F5344CB8AC3E}">
        <p14:creationId xmlns:p14="http://schemas.microsoft.com/office/powerpoint/2010/main" val="26769054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D715DBBC-70C2-E94B-9B03-12910F0B5438}"/>
              </a:ext>
            </a:extLst>
          </p:cNvPr>
          <p:cNvSpPr>
            <a:spLocks noGrp="1"/>
          </p:cNvSpPr>
          <p:nvPr>
            <p:ph type="ctrTitle"/>
          </p:nvPr>
        </p:nvSpPr>
        <p:spPr>
          <a:xfrm>
            <a:off x="6108219" y="741363"/>
            <a:ext cx="5626579" cy="1286219"/>
          </a:xfrm>
        </p:spPr>
        <p:txBody>
          <a:bodyPr/>
          <a:lstStyle/>
          <a:p>
            <a:r>
              <a:rPr lang="en-US" dirty="0"/>
              <a:t>PROFIT  ANALYSIS</a:t>
            </a:r>
          </a:p>
        </p:txBody>
      </p:sp>
      <p:pic>
        <p:nvPicPr>
          <p:cNvPr id="21" name="Picture Placeholder 20" descr="Two people smiling while holding coffee">
            <a:extLst>
              <a:ext uri="{FF2B5EF4-FFF2-40B4-BE49-F238E27FC236}">
                <a16:creationId xmlns:a16="http://schemas.microsoft.com/office/drawing/2014/main" id="{75E7485A-FBCC-4222-2274-2B2A0804BC97}"/>
              </a:ext>
            </a:extLst>
          </p:cNvPr>
          <p:cNvPicPr>
            <a:picLocks noGrp="1" noChangeAspect="1"/>
          </p:cNvPicPr>
          <p:nvPr>
            <p:ph type="pic" sz="quarter" idx="13"/>
          </p:nvPr>
        </p:nvPicPr>
        <p:blipFill>
          <a:blip r:embed="rId3"/>
          <a:srcRect l="38" r="38"/>
          <a:stretch/>
        </p:blipFill>
        <p:spPr>
          <a:xfrm>
            <a:off x="457200" y="761684"/>
            <a:ext cx="5171440" cy="5662230"/>
          </a:xfrm>
        </p:spPr>
      </p:pic>
      <p:sp>
        <p:nvSpPr>
          <p:cNvPr id="33" name="Content Placeholder 32">
            <a:extLst>
              <a:ext uri="{FF2B5EF4-FFF2-40B4-BE49-F238E27FC236}">
                <a16:creationId xmlns:a16="http://schemas.microsoft.com/office/drawing/2014/main" id="{D3AEB1C4-FB60-9B8E-5A02-0BCD2B6E55C7}"/>
              </a:ext>
            </a:extLst>
          </p:cNvPr>
          <p:cNvSpPr>
            <a:spLocks noGrp="1"/>
          </p:cNvSpPr>
          <p:nvPr>
            <p:ph idx="1"/>
          </p:nvPr>
        </p:nvSpPr>
        <p:spPr>
          <a:xfrm>
            <a:off x="6106160" y="2235200"/>
            <a:ext cx="5628639" cy="4188713"/>
          </a:xfrm>
        </p:spPr>
        <p:txBody>
          <a:bodyPr/>
          <a:lstStyle/>
          <a:p>
            <a:pPr marL="228600" marR="0">
              <a:lnSpc>
                <a:spcPct val="115000"/>
              </a:lnSpc>
              <a:spcBef>
                <a:spcPts val="0"/>
              </a:spcBef>
              <a:spcAft>
                <a:spcPts val="1000"/>
              </a:spcAft>
            </a:pPr>
            <a:r>
              <a:rPr lang="en-GB" sz="1800" dirty="0">
                <a:effectLst/>
                <a:latin typeface="Lato" panose="020F0502020204030203" pitchFamily="34" charset="0"/>
                <a:ea typeface="Lato" panose="020F0502020204030203" pitchFamily="34" charset="0"/>
                <a:cs typeface="Lato" panose="020F0502020204030203" pitchFamily="34" charset="0"/>
              </a:rPr>
              <a:t>We </a:t>
            </a:r>
            <a:r>
              <a:rPr lang="en-GB" sz="1800" dirty="0">
                <a:latin typeface="Lato" panose="020F0502020204030203" pitchFamily="34" charset="0"/>
                <a:ea typeface="Lato" panose="020F0502020204030203" pitchFamily="34" charset="0"/>
                <a:cs typeface="Lato" panose="020F0502020204030203" pitchFamily="34" charset="0"/>
              </a:rPr>
              <a:t>can understand the profit </a:t>
            </a:r>
            <a:r>
              <a:rPr lang="en-GB" sz="1800" dirty="0">
                <a:effectLst/>
                <a:latin typeface="Lato" panose="020F0502020204030203" pitchFamily="34" charset="0"/>
                <a:ea typeface="Lato" panose="020F0502020204030203" pitchFamily="34" charset="0"/>
                <a:cs typeface="Lato" panose="020F0502020204030203" pitchFamily="34" charset="0"/>
              </a:rPr>
              <a:t>if we take total appointment fees as total expenses, and subtract it with total revenue generated, we get the Total Profit of $503.96 Million</a:t>
            </a:r>
            <a:endParaRPr lang="en-US" sz="1800" dirty="0">
              <a:effectLst/>
              <a:latin typeface="Arial" panose="020B0604020202020204" pitchFamily="34" charset="0"/>
              <a:ea typeface="Arial" panose="020B0604020202020204" pitchFamily="34" charset="0"/>
            </a:endParaRPr>
          </a:p>
          <a:p>
            <a:r>
              <a:rPr lang="en-US" dirty="0"/>
              <a:t>Profitability of this margin shows how well-known the hospital is and gives a great motivation to the doctors and as well as its management to grow its services more and more</a:t>
            </a:r>
          </a:p>
        </p:txBody>
      </p:sp>
    </p:spTree>
    <p:extLst>
      <p:ext uri="{BB962C8B-B14F-4D97-AF65-F5344CB8AC3E}">
        <p14:creationId xmlns:p14="http://schemas.microsoft.com/office/powerpoint/2010/main" val="38544424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a:extLst>
              <a:ext uri="{FF2B5EF4-FFF2-40B4-BE49-F238E27FC236}">
                <a16:creationId xmlns:a16="http://schemas.microsoft.com/office/drawing/2014/main" id="{6A93E959-E68D-08C8-9C1E-5A318B3EF272}"/>
              </a:ext>
            </a:extLst>
          </p:cNvPr>
          <p:cNvSpPr>
            <a:spLocks noGrp="1"/>
          </p:cNvSpPr>
          <p:nvPr>
            <p:ph type="title"/>
          </p:nvPr>
        </p:nvSpPr>
        <p:spPr>
          <a:xfrm>
            <a:off x="447040" y="725444"/>
            <a:ext cx="11277600" cy="1044253"/>
          </a:xfrm>
        </p:spPr>
        <p:txBody>
          <a:bodyPr/>
          <a:lstStyle/>
          <a:p>
            <a:r>
              <a:rPr lang="en-US" dirty="0"/>
              <a:t>New doctor hiring ideas</a:t>
            </a:r>
          </a:p>
        </p:txBody>
      </p:sp>
      <p:sp>
        <p:nvSpPr>
          <p:cNvPr id="24" name="Content Placeholder 23">
            <a:extLst>
              <a:ext uri="{FF2B5EF4-FFF2-40B4-BE49-F238E27FC236}">
                <a16:creationId xmlns:a16="http://schemas.microsoft.com/office/drawing/2014/main" id="{4C1675C6-9CE1-3D87-365F-B3DB1F59CE68}"/>
              </a:ext>
            </a:extLst>
          </p:cNvPr>
          <p:cNvSpPr>
            <a:spLocks noGrp="1"/>
          </p:cNvSpPr>
          <p:nvPr>
            <p:ph sz="half" idx="1"/>
          </p:nvPr>
        </p:nvSpPr>
        <p:spPr>
          <a:xfrm>
            <a:off x="457200" y="2050181"/>
            <a:ext cx="3342640" cy="4292867"/>
          </a:xfrm>
        </p:spPr>
        <p:txBody>
          <a:bodyPr>
            <a:normAutofit fontScale="92500"/>
          </a:bodyPr>
          <a:lstStyle/>
          <a:p>
            <a:r>
              <a:rPr lang="en-GB" sz="1800">
                <a:effectLst/>
                <a:latin typeface="Lato" panose="020F0502020204030203" pitchFamily="34" charset="0"/>
                <a:ea typeface="Lato" panose="020F0502020204030203" pitchFamily="34" charset="0"/>
                <a:cs typeface="Lato" panose="020F0502020204030203" pitchFamily="34" charset="0"/>
              </a:rPr>
              <a:t>As per analysis, departments which have the highest patient visits and lowest doctors in comparison to others should hire the new doctors, we can clearly check it in the below mentioned chart</a:t>
            </a:r>
          </a:p>
          <a:p>
            <a:endParaRPr lang="en-US">
              <a:latin typeface="Lato" panose="020F0502020204030203" pitchFamily="34" charset="0"/>
              <a:ea typeface="Lato" panose="020F0502020204030203" pitchFamily="34" charset="0"/>
              <a:cs typeface="Lato" panose="020F0502020204030203" pitchFamily="34" charset="0"/>
            </a:endParaRPr>
          </a:p>
          <a:p>
            <a:r>
              <a:rPr lang="en-US">
                <a:latin typeface="Lato" panose="020F0502020204030203" pitchFamily="34" charset="0"/>
                <a:ea typeface="Lato" panose="020F0502020204030203" pitchFamily="34" charset="0"/>
                <a:cs typeface="Lato" panose="020F0502020204030203" pitchFamily="34" charset="0"/>
              </a:rPr>
              <a:t>So, as per the charts, the Highest visited department is General practice, but the count of doctor is lower than other departments, where we can hire more doctors to compensate and ask them to work shift-wise.</a:t>
            </a:r>
            <a:endParaRPr lang="en-US" dirty="0"/>
          </a:p>
        </p:txBody>
      </p:sp>
      <p:pic>
        <p:nvPicPr>
          <p:cNvPr id="4" name="Table Placeholder 3" descr="A graph of a patient&#10;&#10;Description automatically generated">
            <a:extLst>
              <a:ext uri="{FF2B5EF4-FFF2-40B4-BE49-F238E27FC236}">
                <a16:creationId xmlns:a16="http://schemas.microsoft.com/office/drawing/2014/main" id="{3133B267-23A3-91FE-2DD7-990B022F5214}"/>
              </a:ext>
            </a:extLst>
          </p:cNvPr>
          <p:cNvPicPr>
            <a:picLocks noGrp="1" noChangeAspect="1"/>
          </p:cNvPicPr>
          <p:nvPr>
            <p:ph type="tbl" sz="quarter" idx="13"/>
          </p:nvPr>
        </p:nvPicPr>
        <p:blipFill>
          <a:blip r:embed="rId3">
            <a:extLst>
              <a:ext uri="{28A0092B-C50C-407E-A947-70E740481C1C}">
                <a14:useLocalDpi xmlns:a14="http://schemas.microsoft.com/office/drawing/2010/main" val="0"/>
              </a:ext>
            </a:extLst>
          </a:blip>
          <a:stretch>
            <a:fillRect/>
          </a:stretch>
        </p:blipFill>
        <p:spPr>
          <a:xfrm>
            <a:off x="3999329" y="2146433"/>
            <a:ext cx="3816385" cy="3339967"/>
          </a:xfrm>
          <a:prstGeom prst="rect">
            <a:avLst/>
          </a:prstGeom>
          <a:ln>
            <a:solidFill>
              <a:schemeClr val="bg1">
                <a:lumMod val="75000"/>
              </a:schemeClr>
            </a:solidFill>
          </a:ln>
        </p:spPr>
      </p:pic>
      <p:pic>
        <p:nvPicPr>
          <p:cNvPr id="5" name="Picture 4" descr="A screenshot of a medical form&#10;&#10;Description automatically generated">
            <a:extLst>
              <a:ext uri="{FF2B5EF4-FFF2-40B4-BE49-F238E27FC236}">
                <a16:creationId xmlns:a16="http://schemas.microsoft.com/office/drawing/2014/main" id="{77A6EA0F-5151-20D4-DF9D-B014381A30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15715" y="2146433"/>
            <a:ext cx="3553294" cy="3339967"/>
          </a:xfrm>
          <a:prstGeom prst="rect">
            <a:avLst/>
          </a:prstGeom>
          <a:ln>
            <a:solidFill>
              <a:schemeClr val="bg1">
                <a:lumMod val="65000"/>
              </a:schemeClr>
            </a:solidFill>
          </a:ln>
        </p:spPr>
      </p:pic>
    </p:spTree>
    <p:extLst>
      <p:ext uri="{BB962C8B-B14F-4D97-AF65-F5344CB8AC3E}">
        <p14:creationId xmlns:p14="http://schemas.microsoft.com/office/powerpoint/2010/main" val="42599771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theme1.xml><?xml version="1.0" encoding="utf-8"?>
<a:theme xmlns:a="http://schemas.openxmlformats.org/drawingml/2006/main" name="DividendVTI">
  <a:themeElements>
    <a:clrScheme name="Custom 10">
      <a:dk1>
        <a:sysClr val="windowText" lastClr="000000"/>
      </a:dk1>
      <a:lt1>
        <a:sysClr val="window" lastClr="FFFFFF"/>
      </a:lt1>
      <a:dk2>
        <a:srgbClr val="3D3D3D"/>
      </a:dk2>
      <a:lt2>
        <a:srgbClr val="EBEBEB"/>
      </a:lt2>
      <a:accent1>
        <a:srgbClr val="ED8428"/>
      </a:accent1>
      <a:accent2>
        <a:srgbClr val="E6C46D"/>
      </a:accent2>
      <a:accent3>
        <a:srgbClr val="465359"/>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design_Wac_SL_V17" id="{4D22887C-B17E-431D-8F97-AA2530101335}" vid="{F78FA1FE-5C61-42E1-AC6B-CC085CA9AC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9D1F84C-D1FD-4B1B-9CFD-8E0D96AC4DF2}">
  <ds:schemaRefs>
    <ds:schemaRef ds:uri="http://schemas.microsoft.com/sharepoint/v3/contenttype/forms"/>
  </ds:schemaRefs>
</ds:datastoreItem>
</file>

<file path=customXml/itemProps2.xml><?xml version="1.0" encoding="utf-8"?>
<ds:datastoreItem xmlns:ds="http://schemas.openxmlformats.org/officeDocument/2006/customXml" ds:itemID="{5A00B2AC-C335-4100-B8B3-2D9F49A7290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037C456-A6DA-4DEE-A3FB-4EC3058FD0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Dividend design</Template>
  <TotalTime>130</TotalTime>
  <Words>1259</Words>
  <Application>Microsoft Office PowerPoint</Application>
  <PresentationFormat>Widescreen</PresentationFormat>
  <Paragraphs>97</Paragraphs>
  <Slides>16</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Baskerville Old Face</vt:lpstr>
      <vt:lpstr>Calibri</vt:lpstr>
      <vt:lpstr>Gill Sans MT</vt:lpstr>
      <vt:lpstr>Lato</vt:lpstr>
      <vt:lpstr>Wingdings</vt:lpstr>
      <vt:lpstr>Wingdings 2</vt:lpstr>
      <vt:lpstr>DividendVTI</vt:lpstr>
      <vt:lpstr>Columbia Asia Hospital By: Suman Bera Date: 09-03-2024</vt:lpstr>
      <vt:lpstr>Agenda </vt:lpstr>
      <vt:lpstr>About Columbia Asia  </vt:lpstr>
      <vt:lpstr>PROBLEM STATEMENT</vt:lpstr>
      <vt:lpstr>Brief Overview of Columbia Asia Hospital system</vt:lpstr>
      <vt:lpstr>Analytical Approach and Tools</vt:lpstr>
      <vt:lpstr>Demographics vs frequency of visit analysis</vt:lpstr>
      <vt:lpstr>PROFIT  ANALYSIS</vt:lpstr>
      <vt:lpstr>New doctor hiring ideas</vt:lpstr>
      <vt:lpstr>DISCOUNT STRATEGIES</vt:lpstr>
      <vt:lpstr>GENDER/race BASED DISCRIMINATION THEORY</vt:lpstr>
      <vt:lpstr>EXPLANATION OF APPROACHES</vt:lpstr>
      <vt:lpstr>REPORTS and Visualizations</vt:lpstr>
      <vt:lpstr>Areas of focus</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Columbia Asia Hospital By: Suman Bera Date: 09-03-2024</dc:title>
  <dc:creator>Bera, Suman</dc:creator>
  <cp:lastModifiedBy>Bera, Suman</cp:lastModifiedBy>
  <cp:revision>2</cp:revision>
  <dcterms:created xsi:type="dcterms:W3CDTF">2024-03-08T22:39:20Z</dcterms:created>
  <dcterms:modified xsi:type="dcterms:W3CDTF">2024-03-29T15:22:56Z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